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8" r:id="rId1"/>
  </p:sldMasterIdLst>
  <p:notesMasterIdLst>
    <p:notesMasterId r:id="rId39"/>
  </p:notesMasterIdLst>
  <p:sldIdLst>
    <p:sldId id="256" r:id="rId2"/>
    <p:sldId id="270" r:id="rId3"/>
    <p:sldId id="283" r:id="rId4"/>
    <p:sldId id="269" r:id="rId5"/>
    <p:sldId id="275" r:id="rId6"/>
    <p:sldId id="276" r:id="rId7"/>
    <p:sldId id="277" r:id="rId8"/>
    <p:sldId id="278" r:id="rId9"/>
    <p:sldId id="281" r:id="rId10"/>
    <p:sldId id="284" r:id="rId11"/>
    <p:sldId id="257" r:id="rId12"/>
    <p:sldId id="272" r:id="rId13"/>
    <p:sldId id="280" r:id="rId14"/>
    <p:sldId id="271" r:id="rId15"/>
    <p:sldId id="286" r:id="rId16"/>
    <p:sldId id="273" r:id="rId17"/>
    <p:sldId id="282"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66" r:id="rId37"/>
    <p:sldId id="305" r:id="rId3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83022" autoAdjust="0"/>
  </p:normalViewPr>
  <p:slideViewPr>
    <p:cSldViewPr>
      <p:cViewPr varScale="1">
        <p:scale>
          <a:sx n="81" d="100"/>
          <a:sy n="81" d="100"/>
        </p:scale>
        <p:origin x="-106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284E2-4E88-4471-8383-2C7DF4EEF24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9614397-3C69-4044-96BE-43A1405D207A}">
      <dgm:prSet phldrT="[Text]"/>
      <dgm:spPr/>
      <dgm:t>
        <a:bodyPr/>
        <a:lstStyle/>
        <a:p>
          <a:r>
            <a:rPr lang="en-US" dirty="0" smtClean="0">
              <a:latin typeface="Cambria" panose="02040503050406030204" pitchFamily="18" charset="0"/>
            </a:rPr>
            <a:t>Streetlight</a:t>
          </a:r>
          <a:endParaRPr lang="en-US" dirty="0">
            <a:latin typeface="Cambria" panose="02040503050406030204" pitchFamily="18" charset="0"/>
          </a:endParaRPr>
        </a:p>
      </dgm:t>
    </dgm:pt>
    <dgm:pt modelId="{F39511BC-A2EA-4194-9FF5-4E6545E2D0BE}" type="parTrans" cxnId="{E9228EC2-0396-4F31-B4EC-D4C94F371B04}">
      <dgm:prSet/>
      <dgm:spPr/>
      <dgm:t>
        <a:bodyPr/>
        <a:lstStyle/>
        <a:p>
          <a:endParaRPr lang="en-US"/>
        </a:p>
      </dgm:t>
    </dgm:pt>
    <dgm:pt modelId="{27A00583-CF6B-4C0B-89A5-F28B052DA8F1}" type="sibTrans" cxnId="{E9228EC2-0396-4F31-B4EC-D4C94F371B04}">
      <dgm:prSet/>
      <dgm:spPr/>
      <dgm:t>
        <a:bodyPr/>
        <a:lstStyle/>
        <a:p>
          <a:endParaRPr lang="en-US"/>
        </a:p>
      </dgm:t>
    </dgm:pt>
    <dgm:pt modelId="{9BD94125-7FBB-46FB-93D3-637B6DDC5A27}">
      <dgm:prSet phldrT="[Text]"/>
      <dgm:spPr/>
      <dgm:t>
        <a:bodyPr/>
        <a:lstStyle/>
        <a:p>
          <a:r>
            <a:rPr lang="en-US" dirty="0" smtClean="0"/>
            <a:t>Transmit Data</a:t>
          </a:r>
        </a:p>
        <a:p>
          <a:endParaRPr lang="en-US" dirty="0" smtClean="0"/>
        </a:p>
        <a:p>
          <a:r>
            <a:rPr lang="en-US" dirty="0" smtClean="0"/>
            <a:t>Receive Data</a:t>
          </a:r>
        </a:p>
        <a:p>
          <a:endParaRPr lang="en-US" dirty="0"/>
        </a:p>
      </dgm:t>
    </dgm:pt>
    <dgm:pt modelId="{65CC958A-D44B-434C-B985-72AE515AD1B4}" type="parTrans" cxnId="{A3B57483-2621-4E27-B206-67E58EABA7AE}">
      <dgm:prSet/>
      <dgm:spPr/>
      <dgm:t>
        <a:bodyPr/>
        <a:lstStyle/>
        <a:p>
          <a:endParaRPr lang="en-US"/>
        </a:p>
      </dgm:t>
    </dgm:pt>
    <dgm:pt modelId="{120F429F-D99B-4D1F-924B-D547AF2A5077}" type="sibTrans" cxnId="{A3B57483-2621-4E27-B206-67E58EABA7AE}">
      <dgm:prSet/>
      <dgm:spPr/>
      <dgm:t>
        <a:bodyPr/>
        <a:lstStyle/>
        <a:p>
          <a:endParaRPr lang="en-US"/>
        </a:p>
      </dgm:t>
    </dgm:pt>
    <dgm:pt modelId="{009173E7-619D-457E-8964-6EADCB4A1BDD}">
      <dgm:prSet phldrT="[Text]"/>
      <dgm:spPr/>
      <dgm:t>
        <a:bodyPr/>
        <a:lstStyle/>
        <a:p>
          <a:r>
            <a:rPr lang="en-US" dirty="0" smtClean="0">
              <a:latin typeface="+mj-lt"/>
            </a:rPr>
            <a:t>Smart Meter</a:t>
          </a:r>
          <a:endParaRPr lang="en-US" dirty="0">
            <a:latin typeface="+mj-lt"/>
          </a:endParaRPr>
        </a:p>
      </dgm:t>
    </dgm:pt>
    <dgm:pt modelId="{5FDE040B-607F-479F-9DCE-02A18798BC62}" type="parTrans" cxnId="{2A79639B-B3B0-464F-B8E0-208568937860}">
      <dgm:prSet/>
      <dgm:spPr/>
      <dgm:t>
        <a:bodyPr/>
        <a:lstStyle/>
        <a:p>
          <a:endParaRPr lang="en-US"/>
        </a:p>
      </dgm:t>
    </dgm:pt>
    <dgm:pt modelId="{B9A26E4C-09D9-4900-B717-42BCE554FC81}" type="sibTrans" cxnId="{2A79639B-B3B0-464F-B8E0-208568937860}">
      <dgm:prSet/>
      <dgm:spPr/>
      <dgm:t>
        <a:bodyPr/>
        <a:lstStyle/>
        <a:p>
          <a:endParaRPr lang="en-US"/>
        </a:p>
      </dgm:t>
    </dgm:pt>
    <dgm:pt modelId="{8BFE61BC-2D96-4347-892C-694BA7FB3861}">
      <dgm:prSet phldrT="[Text]"/>
      <dgm:spPr/>
      <dgm:t>
        <a:bodyPr/>
        <a:lstStyle/>
        <a:p>
          <a:r>
            <a:rPr lang="en-US" dirty="0" smtClean="0">
              <a:latin typeface="+mj-lt"/>
            </a:rPr>
            <a:t>Raspberry Pi</a:t>
          </a:r>
          <a:endParaRPr lang="en-US" dirty="0">
            <a:latin typeface="+mj-lt"/>
          </a:endParaRPr>
        </a:p>
      </dgm:t>
    </dgm:pt>
    <dgm:pt modelId="{6ED33B2A-87B1-4588-A89B-5E8337F6813B}" type="parTrans" cxnId="{B6EB3A95-CA70-441E-B70F-153ECE47D5E5}">
      <dgm:prSet/>
      <dgm:spPr/>
      <dgm:t>
        <a:bodyPr/>
        <a:lstStyle/>
        <a:p>
          <a:endParaRPr lang="en-US"/>
        </a:p>
      </dgm:t>
    </dgm:pt>
    <dgm:pt modelId="{E2B8176A-F88E-4FEA-9CF4-2357BE51B611}" type="sibTrans" cxnId="{B6EB3A95-CA70-441E-B70F-153ECE47D5E5}">
      <dgm:prSet/>
      <dgm:spPr/>
      <dgm:t>
        <a:bodyPr/>
        <a:lstStyle/>
        <a:p>
          <a:endParaRPr lang="en-US"/>
        </a:p>
      </dgm:t>
    </dgm:pt>
    <dgm:pt modelId="{79B4E884-A7DF-42F1-AF74-0001E359E0B1}">
      <dgm:prSet phldrT="[Text]"/>
      <dgm:spPr/>
      <dgm:t>
        <a:bodyPr/>
        <a:lstStyle/>
        <a:p>
          <a:r>
            <a:rPr lang="en-US" dirty="0" smtClean="0">
              <a:latin typeface="Cambria" panose="02040503050406030204" pitchFamily="18" charset="0"/>
            </a:rPr>
            <a:t>Receive</a:t>
          </a:r>
        </a:p>
        <a:p>
          <a:r>
            <a:rPr lang="en-US" dirty="0" smtClean="0">
              <a:latin typeface="Cambria" panose="02040503050406030204" pitchFamily="18" charset="0"/>
            </a:rPr>
            <a:t>Data</a:t>
          </a:r>
        </a:p>
      </dgm:t>
    </dgm:pt>
    <dgm:pt modelId="{9D378349-33E2-4615-8259-587D33C93DAF}" type="parTrans" cxnId="{A0BB03F0-C1CE-4237-A663-6D3BF71E34AC}">
      <dgm:prSet/>
      <dgm:spPr/>
      <dgm:t>
        <a:bodyPr/>
        <a:lstStyle/>
        <a:p>
          <a:endParaRPr lang="en-US"/>
        </a:p>
      </dgm:t>
    </dgm:pt>
    <dgm:pt modelId="{CB372733-15C9-462D-A0A2-426CA4B3666F}" type="sibTrans" cxnId="{A0BB03F0-C1CE-4237-A663-6D3BF71E34AC}">
      <dgm:prSet/>
      <dgm:spPr/>
      <dgm:t>
        <a:bodyPr/>
        <a:lstStyle/>
        <a:p>
          <a:endParaRPr lang="en-US"/>
        </a:p>
      </dgm:t>
    </dgm:pt>
    <dgm:pt modelId="{C1D1DA0F-DC6A-41EC-8C6B-456ADE8F4A59}" type="pres">
      <dgm:prSet presAssocID="{FA7284E2-4E88-4471-8383-2C7DF4EEF240}" presName="theList" presStyleCnt="0">
        <dgm:presLayoutVars>
          <dgm:dir/>
          <dgm:animLvl val="lvl"/>
          <dgm:resizeHandles val="exact"/>
        </dgm:presLayoutVars>
      </dgm:prSet>
      <dgm:spPr/>
      <dgm:t>
        <a:bodyPr/>
        <a:lstStyle/>
        <a:p>
          <a:endParaRPr lang="en-US"/>
        </a:p>
      </dgm:t>
    </dgm:pt>
    <dgm:pt modelId="{69C11D95-9499-4843-860C-D81DF2BF5897}" type="pres">
      <dgm:prSet presAssocID="{D9614397-3C69-4044-96BE-43A1405D207A}" presName="compNode" presStyleCnt="0"/>
      <dgm:spPr/>
    </dgm:pt>
    <dgm:pt modelId="{8FCC0FA3-11A6-4792-B708-B361F4CFF02B}" type="pres">
      <dgm:prSet presAssocID="{D9614397-3C69-4044-96BE-43A1405D207A}" presName="aNode" presStyleLbl="bgShp" presStyleIdx="0" presStyleCnt="3"/>
      <dgm:spPr/>
      <dgm:t>
        <a:bodyPr/>
        <a:lstStyle/>
        <a:p>
          <a:endParaRPr lang="en-US"/>
        </a:p>
      </dgm:t>
    </dgm:pt>
    <dgm:pt modelId="{5D20DF92-55A2-4ADB-9100-B1DFBABF92E3}" type="pres">
      <dgm:prSet presAssocID="{D9614397-3C69-4044-96BE-43A1405D207A}" presName="textNode" presStyleLbl="bgShp" presStyleIdx="0" presStyleCnt="3"/>
      <dgm:spPr/>
      <dgm:t>
        <a:bodyPr/>
        <a:lstStyle/>
        <a:p>
          <a:endParaRPr lang="en-US"/>
        </a:p>
      </dgm:t>
    </dgm:pt>
    <dgm:pt modelId="{0ABD9535-7068-42F5-9A8B-0306814D2527}" type="pres">
      <dgm:prSet presAssocID="{D9614397-3C69-4044-96BE-43A1405D207A}" presName="compChildNode" presStyleCnt="0"/>
      <dgm:spPr/>
    </dgm:pt>
    <dgm:pt modelId="{97317AEB-CC97-461D-B308-B3C250E2C7AD}" type="pres">
      <dgm:prSet presAssocID="{D9614397-3C69-4044-96BE-43A1405D207A}" presName="theInnerList" presStyleCnt="0"/>
      <dgm:spPr/>
    </dgm:pt>
    <dgm:pt modelId="{683E7BDA-F3A4-4AEE-93E6-C1124B8256B7}" type="pres">
      <dgm:prSet presAssocID="{9BD94125-7FBB-46FB-93D3-637B6DDC5A27}" presName="childNode" presStyleLbl="node1" presStyleIdx="0" presStyleCnt="2">
        <dgm:presLayoutVars>
          <dgm:bulletEnabled val="1"/>
        </dgm:presLayoutVars>
      </dgm:prSet>
      <dgm:spPr/>
      <dgm:t>
        <a:bodyPr/>
        <a:lstStyle/>
        <a:p>
          <a:endParaRPr lang="en-US"/>
        </a:p>
      </dgm:t>
    </dgm:pt>
    <dgm:pt modelId="{2D2A68D0-78EA-4C97-A9F8-AED0B0A5EC0C}" type="pres">
      <dgm:prSet presAssocID="{D9614397-3C69-4044-96BE-43A1405D207A}" presName="aSpace" presStyleCnt="0"/>
      <dgm:spPr/>
    </dgm:pt>
    <dgm:pt modelId="{29C3DE9F-3155-4FBD-B3D2-349351CB24BE}" type="pres">
      <dgm:prSet presAssocID="{009173E7-619D-457E-8964-6EADCB4A1BDD}" presName="compNode" presStyleCnt="0"/>
      <dgm:spPr/>
    </dgm:pt>
    <dgm:pt modelId="{88010D3E-66E4-4452-8EB5-7ACF32C2924E}" type="pres">
      <dgm:prSet presAssocID="{009173E7-619D-457E-8964-6EADCB4A1BDD}" presName="aNode" presStyleLbl="bgShp" presStyleIdx="1" presStyleCnt="3"/>
      <dgm:spPr/>
      <dgm:t>
        <a:bodyPr/>
        <a:lstStyle/>
        <a:p>
          <a:endParaRPr lang="en-US"/>
        </a:p>
      </dgm:t>
    </dgm:pt>
    <dgm:pt modelId="{62388FB0-270B-4286-8ABC-86AF797805FB}" type="pres">
      <dgm:prSet presAssocID="{009173E7-619D-457E-8964-6EADCB4A1BDD}" presName="textNode" presStyleLbl="bgShp" presStyleIdx="1" presStyleCnt="3"/>
      <dgm:spPr/>
      <dgm:t>
        <a:bodyPr/>
        <a:lstStyle/>
        <a:p>
          <a:endParaRPr lang="en-US"/>
        </a:p>
      </dgm:t>
    </dgm:pt>
    <dgm:pt modelId="{578FDB04-9C07-4288-B42C-0DE48E9705DD}" type="pres">
      <dgm:prSet presAssocID="{009173E7-619D-457E-8964-6EADCB4A1BDD}" presName="compChildNode" presStyleCnt="0"/>
      <dgm:spPr/>
    </dgm:pt>
    <dgm:pt modelId="{3DAB7E5B-0C9C-4A68-B972-51744FADF2A8}" type="pres">
      <dgm:prSet presAssocID="{009173E7-619D-457E-8964-6EADCB4A1BDD}" presName="theInnerList" presStyleCnt="0"/>
      <dgm:spPr/>
    </dgm:pt>
    <dgm:pt modelId="{FDC0E26E-E755-4DB4-91AD-9EBE0AED9865}" type="pres">
      <dgm:prSet presAssocID="{009173E7-619D-457E-8964-6EADCB4A1BDD}" presName="aSpace" presStyleCnt="0"/>
      <dgm:spPr/>
    </dgm:pt>
    <dgm:pt modelId="{681CC4F1-50BB-4A6A-944B-2C4A739F2230}" type="pres">
      <dgm:prSet presAssocID="{8BFE61BC-2D96-4347-892C-694BA7FB3861}" presName="compNode" presStyleCnt="0"/>
      <dgm:spPr/>
    </dgm:pt>
    <dgm:pt modelId="{5DA0C54B-5DB5-4726-A8E5-7D6FD6A5121D}" type="pres">
      <dgm:prSet presAssocID="{8BFE61BC-2D96-4347-892C-694BA7FB3861}" presName="aNode" presStyleLbl="bgShp" presStyleIdx="2" presStyleCnt="3" custLinFactNeighborX="913"/>
      <dgm:spPr/>
      <dgm:t>
        <a:bodyPr/>
        <a:lstStyle/>
        <a:p>
          <a:endParaRPr lang="en-US"/>
        </a:p>
      </dgm:t>
    </dgm:pt>
    <dgm:pt modelId="{9FBA17C8-BD64-4199-8B30-8D90EA872D95}" type="pres">
      <dgm:prSet presAssocID="{8BFE61BC-2D96-4347-892C-694BA7FB3861}" presName="textNode" presStyleLbl="bgShp" presStyleIdx="2" presStyleCnt="3"/>
      <dgm:spPr/>
      <dgm:t>
        <a:bodyPr/>
        <a:lstStyle/>
        <a:p>
          <a:endParaRPr lang="en-US"/>
        </a:p>
      </dgm:t>
    </dgm:pt>
    <dgm:pt modelId="{CC300E01-17FA-4C04-ADD6-EFC67FD19EAE}" type="pres">
      <dgm:prSet presAssocID="{8BFE61BC-2D96-4347-892C-694BA7FB3861}" presName="compChildNode" presStyleCnt="0"/>
      <dgm:spPr/>
    </dgm:pt>
    <dgm:pt modelId="{BFDF5B46-3454-419F-9550-E7F7336B0BC4}" type="pres">
      <dgm:prSet presAssocID="{8BFE61BC-2D96-4347-892C-694BA7FB3861}" presName="theInnerList" presStyleCnt="0"/>
      <dgm:spPr/>
    </dgm:pt>
    <dgm:pt modelId="{A0EA198F-E130-4A8E-B363-6332A9DC76F3}" type="pres">
      <dgm:prSet presAssocID="{79B4E884-A7DF-42F1-AF74-0001E359E0B1}" presName="childNode" presStyleLbl="node1" presStyleIdx="1" presStyleCnt="2">
        <dgm:presLayoutVars>
          <dgm:bulletEnabled val="1"/>
        </dgm:presLayoutVars>
      </dgm:prSet>
      <dgm:spPr/>
      <dgm:t>
        <a:bodyPr/>
        <a:lstStyle/>
        <a:p>
          <a:endParaRPr lang="en-US"/>
        </a:p>
      </dgm:t>
    </dgm:pt>
  </dgm:ptLst>
  <dgm:cxnLst>
    <dgm:cxn modelId="{D88B079D-B064-49AF-AE7A-D2473CB4EB00}" type="presOf" srcId="{8BFE61BC-2D96-4347-892C-694BA7FB3861}" destId="{5DA0C54B-5DB5-4726-A8E5-7D6FD6A5121D}" srcOrd="0" destOrd="0" presId="urn:microsoft.com/office/officeart/2005/8/layout/lProcess2"/>
    <dgm:cxn modelId="{A0BB03F0-C1CE-4237-A663-6D3BF71E34AC}" srcId="{8BFE61BC-2D96-4347-892C-694BA7FB3861}" destId="{79B4E884-A7DF-42F1-AF74-0001E359E0B1}" srcOrd="0" destOrd="0" parTransId="{9D378349-33E2-4615-8259-587D33C93DAF}" sibTransId="{CB372733-15C9-462D-A0A2-426CA4B3666F}"/>
    <dgm:cxn modelId="{A3B57483-2621-4E27-B206-67E58EABA7AE}" srcId="{D9614397-3C69-4044-96BE-43A1405D207A}" destId="{9BD94125-7FBB-46FB-93D3-637B6DDC5A27}" srcOrd="0" destOrd="0" parTransId="{65CC958A-D44B-434C-B985-72AE515AD1B4}" sibTransId="{120F429F-D99B-4D1F-924B-D547AF2A5077}"/>
    <dgm:cxn modelId="{14459CF7-92F5-4DC6-A17E-C2F1D149D263}" type="presOf" srcId="{009173E7-619D-457E-8964-6EADCB4A1BDD}" destId="{62388FB0-270B-4286-8ABC-86AF797805FB}" srcOrd="1" destOrd="0" presId="urn:microsoft.com/office/officeart/2005/8/layout/lProcess2"/>
    <dgm:cxn modelId="{2A79639B-B3B0-464F-B8E0-208568937860}" srcId="{FA7284E2-4E88-4471-8383-2C7DF4EEF240}" destId="{009173E7-619D-457E-8964-6EADCB4A1BDD}" srcOrd="1" destOrd="0" parTransId="{5FDE040B-607F-479F-9DCE-02A18798BC62}" sibTransId="{B9A26E4C-09D9-4900-B717-42BCE554FC81}"/>
    <dgm:cxn modelId="{CF2E3864-3C9B-489B-8A09-470BDA36F49E}" type="presOf" srcId="{D9614397-3C69-4044-96BE-43A1405D207A}" destId="{8FCC0FA3-11A6-4792-B708-B361F4CFF02B}" srcOrd="0" destOrd="0" presId="urn:microsoft.com/office/officeart/2005/8/layout/lProcess2"/>
    <dgm:cxn modelId="{2BB89538-5DB6-411D-8382-35097684C01D}" type="presOf" srcId="{79B4E884-A7DF-42F1-AF74-0001E359E0B1}" destId="{A0EA198F-E130-4A8E-B363-6332A9DC76F3}" srcOrd="0" destOrd="0" presId="urn:microsoft.com/office/officeart/2005/8/layout/lProcess2"/>
    <dgm:cxn modelId="{F9BD8467-9B90-4E7A-9C29-4A139B2E51C5}" type="presOf" srcId="{009173E7-619D-457E-8964-6EADCB4A1BDD}" destId="{88010D3E-66E4-4452-8EB5-7ACF32C2924E}" srcOrd="0" destOrd="0" presId="urn:microsoft.com/office/officeart/2005/8/layout/lProcess2"/>
    <dgm:cxn modelId="{B8D48715-37CB-4A5B-93CA-431288D451E9}" type="presOf" srcId="{9BD94125-7FBB-46FB-93D3-637B6DDC5A27}" destId="{683E7BDA-F3A4-4AEE-93E6-C1124B8256B7}" srcOrd="0" destOrd="0" presId="urn:microsoft.com/office/officeart/2005/8/layout/lProcess2"/>
    <dgm:cxn modelId="{E9228EC2-0396-4F31-B4EC-D4C94F371B04}" srcId="{FA7284E2-4E88-4471-8383-2C7DF4EEF240}" destId="{D9614397-3C69-4044-96BE-43A1405D207A}" srcOrd="0" destOrd="0" parTransId="{F39511BC-A2EA-4194-9FF5-4E6545E2D0BE}" sibTransId="{27A00583-CF6B-4C0B-89A5-F28B052DA8F1}"/>
    <dgm:cxn modelId="{B4D838A1-EA3C-4B8E-B799-7072577D1EE3}" type="presOf" srcId="{8BFE61BC-2D96-4347-892C-694BA7FB3861}" destId="{9FBA17C8-BD64-4199-8B30-8D90EA872D95}" srcOrd="1" destOrd="0" presId="urn:microsoft.com/office/officeart/2005/8/layout/lProcess2"/>
    <dgm:cxn modelId="{B6EB3A95-CA70-441E-B70F-153ECE47D5E5}" srcId="{FA7284E2-4E88-4471-8383-2C7DF4EEF240}" destId="{8BFE61BC-2D96-4347-892C-694BA7FB3861}" srcOrd="2" destOrd="0" parTransId="{6ED33B2A-87B1-4588-A89B-5E8337F6813B}" sibTransId="{E2B8176A-F88E-4FEA-9CF4-2357BE51B611}"/>
    <dgm:cxn modelId="{4AE96213-0714-42CB-93AB-436DD5BAB3D8}" type="presOf" srcId="{D9614397-3C69-4044-96BE-43A1405D207A}" destId="{5D20DF92-55A2-4ADB-9100-B1DFBABF92E3}" srcOrd="1" destOrd="0" presId="urn:microsoft.com/office/officeart/2005/8/layout/lProcess2"/>
    <dgm:cxn modelId="{CC32D80A-F1EA-40CC-A1F7-DC6D17EC129D}" type="presOf" srcId="{FA7284E2-4E88-4471-8383-2C7DF4EEF240}" destId="{C1D1DA0F-DC6A-41EC-8C6B-456ADE8F4A59}" srcOrd="0" destOrd="0" presId="urn:microsoft.com/office/officeart/2005/8/layout/lProcess2"/>
    <dgm:cxn modelId="{325F499E-B2B9-4E0B-99B0-5ED86883A2A1}" type="presParOf" srcId="{C1D1DA0F-DC6A-41EC-8C6B-456ADE8F4A59}" destId="{69C11D95-9499-4843-860C-D81DF2BF5897}" srcOrd="0" destOrd="0" presId="urn:microsoft.com/office/officeart/2005/8/layout/lProcess2"/>
    <dgm:cxn modelId="{33A451B6-DC8B-47B6-884B-D78B2653044C}" type="presParOf" srcId="{69C11D95-9499-4843-860C-D81DF2BF5897}" destId="{8FCC0FA3-11A6-4792-B708-B361F4CFF02B}" srcOrd="0" destOrd="0" presId="urn:microsoft.com/office/officeart/2005/8/layout/lProcess2"/>
    <dgm:cxn modelId="{2209A1C8-7B5B-4CF9-9746-71502498181C}" type="presParOf" srcId="{69C11D95-9499-4843-860C-D81DF2BF5897}" destId="{5D20DF92-55A2-4ADB-9100-B1DFBABF92E3}" srcOrd="1" destOrd="0" presId="urn:microsoft.com/office/officeart/2005/8/layout/lProcess2"/>
    <dgm:cxn modelId="{63988301-171C-487F-964D-B6738FB0CA7B}" type="presParOf" srcId="{69C11D95-9499-4843-860C-D81DF2BF5897}" destId="{0ABD9535-7068-42F5-9A8B-0306814D2527}" srcOrd="2" destOrd="0" presId="urn:microsoft.com/office/officeart/2005/8/layout/lProcess2"/>
    <dgm:cxn modelId="{22EB1715-5A09-49AE-8759-C2F9DD649F9F}" type="presParOf" srcId="{0ABD9535-7068-42F5-9A8B-0306814D2527}" destId="{97317AEB-CC97-461D-B308-B3C250E2C7AD}" srcOrd="0" destOrd="0" presId="urn:microsoft.com/office/officeart/2005/8/layout/lProcess2"/>
    <dgm:cxn modelId="{1197497A-A65F-4BC4-965F-D4587D21F3D9}" type="presParOf" srcId="{97317AEB-CC97-461D-B308-B3C250E2C7AD}" destId="{683E7BDA-F3A4-4AEE-93E6-C1124B8256B7}" srcOrd="0" destOrd="0" presId="urn:microsoft.com/office/officeart/2005/8/layout/lProcess2"/>
    <dgm:cxn modelId="{FDEB2ACC-D32D-448F-96E6-2C2EB5F3422B}" type="presParOf" srcId="{C1D1DA0F-DC6A-41EC-8C6B-456ADE8F4A59}" destId="{2D2A68D0-78EA-4C97-A9F8-AED0B0A5EC0C}" srcOrd="1" destOrd="0" presId="urn:microsoft.com/office/officeart/2005/8/layout/lProcess2"/>
    <dgm:cxn modelId="{F2A7CE0F-44CC-4832-A6BA-74A610966B27}" type="presParOf" srcId="{C1D1DA0F-DC6A-41EC-8C6B-456ADE8F4A59}" destId="{29C3DE9F-3155-4FBD-B3D2-349351CB24BE}" srcOrd="2" destOrd="0" presId="urn:microsoft.com/office/officeart/2005/8/layout/lProcess2"/>
    <dgm:cxn modelId="{CF71E644-6DA8-4BE0-B545-76EEE82A6980}" type="presParOf" srcId="{29C3DE9F-3155-4FBD-B3D2-349351CB24BE}" destId="{88010D3E-66E4-4452-8EB5-7ACF32C2924E}" srcOrd="0" destOrd="0" presId="urn:microsoft.com/office/officeart/2005/8/layout/lProcess2"/>
    <dgm:cxn modelId="{138246CA-0A2F-4585-91D2-7F1227A8E221}" type="presParOf" srcId="{29C3DE9F-3155-4FBD-B3D2-349351CB24BE}" destId="{62388FB0-270B-4286-8ABC-86AF797805FB}" srcOrd="1" destOrd="0" presId="urn:microsoft.com/office/officeart/2005/8/layout/lProcess2"/>
    <dgm:cxn modelId="{B96B3C6E-8F05-4D3E-BC69-CA1F954103C5}" type="presParOf" srcId="{29C3DE9F-3155-4FBD-B3D2-349351CB24BE}" destId="{578FDB04-9C07-4288-B42C-0DE48E9705DD}" srcOrd="2" destOrd="0" presId="urn:microsoft.com/office/officeart/2005/8/layout/lProcess2"/>
    <dgm:cxn modelId="{1CD051DB-4BB3-4E42-ADCE-4E24C1549064}" type="presParOf" srcId="{578FDB04-9C07-4288-B42C-0DE48E9705DD}" destId="{3DAB7E5B-0C9C-4A68-B972-51744FADF2A8}" srcOrd="0" destOrd="0" presId="urn:microsoft.com/office/officeart/2005/8/layout/lProcess2"/>
    <dgm:cxn modelId="{557ADA32-729D-4E3E-A29C-E9E40B85D67D}" type="presParOf" srcId="{C1D1DA0F-DC6A-41EC-8C6B-456ADE8F4A59}" destId="{FDC0E26E-E755-4DB4-91AD-9EBE0AED9865}" srcOrd="3" destOrd="0" presId="urn:microsoft.com/office/officeart/2005/8/layout/lProcess2"/>
    <dgm:cxn modelId="{51A6D877-FC0F-4018-AFF7-452C4BA0608F}" type="presParOf" srcId="{C1D1DA0F-DC6A-41EC-8C6B-456ADE8F4A59}" destId="{681CC4F1-50BB-4A6A-944B-2C4A739F2230}" srcOrd="4" destOrd="0" presId="urn:microsoft.com/office/officeart/2005/8/layout/lProcess2"/>
    <dgm:cxn modelId="{33E4D89E-E768-460D-8FE6-AB2158021C6A}" type="presParOf" srcId="{681CC4F1-50BB-4A6A-944B-2C4A739F2230}" destId="{5DA0C54B-5DB5-4726-A8E5-7D6FD6A5121D}" srcOrd="0" destOrd="0" presId="urn:microsoft.com/office/officeart/2005/8/layout/lProcess2"/>
    <dgm:cxn modelId="{FD4F6422-82EA-42C2-8A66-E75E1CFF530A}" type="presParOf" srcId="{681CC4F1-50BB-4A6A-944B-2C4A739F2230}" destId="{9FBA17C8-BD64-4199-8B30-8D90EA872D95}" srcOrd="1" destOrd="0" presId="urn:microsoft.com/office/officeart/2005/8/layout/lProcess2"/>
    <dgm:cxn modelId="{88C65B6F-8B7C-4C1B-9D91-B4D24834DFEB}" type="presParOf" srcId="{681CC4F1-50BB-4A6A-944B-2C4A739F2230}" destId="{CC300E01-17FA-4C04-ADD6-EFC67FD19EAE}" srcOrd="2" destOrd="0" presId="urn:microsoft.com/office/officeart/2005/8/layout/lProcess2"/>
    <dgm:cxn modelId="{CF729700-6939-444E-B4FA-A6B25EE84B1A}" type="presParOf" srcId="{CC300E01-17FA-4C04-ADD6-EFC67FD19EAE}" destId="{BFDF5B46-3454-419F-9550-E7F7336B0BC4}" srcOrd="0" destOrd="0" presId="urn:microsoft.com/office/officeart/2005/8/layout/lProcess2"/>
    <dgm:cxn modelId="{A8257780-3806-44F8-AF69-2F7C76F72464}" type="presParOf" srcId="{BFDF5B46-3454-419F-9550-E7F7336B0BC4}" destId="{A0EA198F-E130-4A8E-B363-6332A9DC76F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CA32C-A6C3-4E9C-9762-32D2FA1CB33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44AA0C5-A7C0-42EF-8604-58CDD5B39140}">
      <dgm:prSet/>
      <dgm:spPr/>
      <dgm:t>
        <a:bodyPr/>
        <a:lstStyle/>
        <a:p>
          <a:pPr rtl="0"/>
          <a:endParaRPr lang="en-US" dirty="0"/>
        </a:p>
      </dgm:t>
    </dgm:pt>
    <dgm:pt modelId="{9E1B18D7-EF59-42CF-A807-A2A80E702BEE}" type="parTrans" cxnId="{1D711085-D979-40D4-A746-0A57153516C0}">
      <dgm:prSet/>
      <dgm:spPr/>
      <dgm:t>
        <a:bodyPr/>
        <a:lstStyle/>
        <a:p>
          <a:endParaRPr lang="en-US"/>
        </a:p>
      </dgm:t>
    </dgm:pt>
    <dgm:pt modelId="{4BB3C5E5-916A-45F6-942B-C5F56BC718E2}" type="sibTrans" cxnId="{1D711085-D979-40D4-A746-0A57153516C0}">
      <dgm:prSet/>
      <dgm:spPr/>
      <dgm:t>
        <a:bodyPr/>
        <a:lstStyle/>
        <a:p>
          <a:endParaRPr lang="en-US"/>
        </a:p>
      </dgm:t>
    </dgm:pt>
    <dgm:pt modelId="{CEA159B7-FE0A-4B7D-94CC-FD1274AFD855}">
      <dgm:prSet custT="1"/>
      <dgm:spPr/>
      <dgm:t>
        <a:bodyPr/>
        <a:lstStyle/>
        <a:p>
          <a:pPr rtl="0"/>
          <a:r>
            <a:rPr lang="en-US" sz="1600" dirty="0" smtClean="0"/>
            <a:t>900MHz quad-core Cortex-A7 CPU</a:t>
          </a:r>
          <a:endParaRPr lang="en-US" sz="1600" dirty="0"/>
        </a:p>
      </dgm:t>
    </dgm:pt>
    <dgm:pt modelId="{B9406788-9D16-4F9E-9466-A8172FFE1400}" type="parTrans" cxnId="{DFE7D8FD-876A-49BF-84A1-9EE9CE4186E6}">
      <dgm:prSet/>
      <dgm:spPr/>
      <dgm:t>
        <a:bodyPr/>
        <a:lstStyle/>
        <a:p>
          <a:endParaRPr lang="en-US"/>
        </a:p>
      </dgm:t>
    </dgm:pt>
    <dgm:pt modelId="{482685CE-8581-4D86-8305-546A2F7971C2}" type="sibTrans" cxnId="{DFE7D8FD-876A-49BF-84A1-9EE9CE4186E6}">
      <dgm:prSet/>
      <dgm:spPr/>
      <dgm:t>
        <a:bodyPr/>
        <a:lstStyle/>
        <a:p>
          <a:endParaRPr lang="en-US"/>
        </a:p>
      </dgm:t>
    </dgm:pt>
    <dgm:pt modelId="{45D76A54-E711-4712-942A-C59230775A12}">
      <dgm:prSet custT="1"/>
      <dgm:spPr/>
      <dgm:t>
        <a:bodyPr/>
        <a:lstStyle/>
        <a:p>
          <a:pPr rtl="0"/>
          <a:r>
            <a:rPr lang="en-US" sz="1600" dirty="0" smtClean="0"/>
            <a:t>1GB RAM</a:t>
          </a:r>
          <a:endParaRPr lang="en-US" sz="1600" dirty="0"/>
        </a:p>
      </dgm:t>
    </dgm:pt>
    <dgm:pt modelId="{5E3A1858-637A-461A-896F-31807467A9E1}" type="parTrans" cxnId="{5AB3409D-16EF-4EFA-BB07-1F679D09DDA4}">
      <dgm:prSet/>
      <dgm:spPr/>
      <dgm:t>
        <a:bodyPr/>
        <a:lstStyle/>
        <a:p>
          <a:endParaRPr lang="en-US"/>
        </a:p>
      </dgm:t>
    </dgm:pt>
    <dgm:pt modelId="{DC16D0F0-39E7-4824-A8E4-BB0F7E18573A}" type="sibTrans" cxnId="{5AB3409D-16EF-4EFA-BB07-1F679D09DDA4}">
      <dgm:prSet/>
      <dgm:spPr/>
      <dgm:t>
        <a:bodyPr/>
        <a:lstStyle/>
        <a:p>
          <a:endParaRPr lang="en-US"/>
        </a:p>
      </dgm:t>
    </dgm:pt>
    <dgm:pt modelId="{D707D329-B40E-406D-A580-F3BA3B5E35AC}">
      <dgm:prSet custT="1"/>
      <dgm:spPr/>
      <dgm:t>
        <a:bodyPr/>
        <a:lstStyle/>
        <a:p>
          <a:pPr rtl="0"/>
          <a:r>
            <a:rPr lang="en-US" sz="1600" dirty="0" smtClean="0"/>
            <a:t>4 USB ports</a:t>
          </a:r>
          <a:endParaRPr lang="en-US" sz="1600" dirty="0"/>
        </a:p>
      </dgm:t>
    </dgm:pt>
    <dgm:pt modelId="{2F547EC2-A409-4A6F-A524-0EA0D083AC4B}" type="parTrans" cxnId="{B333E416-FC54-4C18-8F17-D8A6F31B8031}">
      <dgm:prSet/>
      <dgm:spPr/>
      <dgm:t>
        <a:bodyPr/>
        <a:lstStyle/>
        <a:p>
          <a:endParaRPr lang="en-US"/>
        </a:p>
      </dgm:t>
    </dgm:pt>
    <dgm:pt modelId="{05283813-ED9C-484F-89B1-4194AF42D0F4}" type="sibTrans" cxnId="{B333E416-FC54-4C18-8F17-D8A6F31B8031}">
      <dgm:prSet/>
      <dgm:spPr/>
      <dgm:t>
        <a:bodyPr/>
        <a:lstStyle/>
        <a:p>
          <a:endParaRPr lang="en-US"/>
        </a:p>
      </dgm:t>
    </dgm:pt>
    <dgm:pt modelId="{7EE3D02C-533A-423D-89DA-177C31BDDB9B}">
      <dgm:prSet custT="1"/>
      <dgm:spPr/>
      <dgm:t>
        <a:bodyPr/>
        <a:lstStyle/>
        <a:p>
          <a:pPr rtl="0"/>
          <a:r>
            <a:rPr lang="en-US" sz="1600" dirty="0" smtClean="0"/>
            <a:t>Full HDMI port</a:t>
          </a:r>
          <a:endParaRPr lang="en-US" sz="1600" dirty="0"/>
        </a:p>
      </dgm:t>
    </dgm:pt>
    <dgm:pt modelId="{E51C531B-C270-43C1-B1E9-D55A578D9791}" type="parTrans" cxnId="{8A6D7F40-D729-4AF3-942C-F97BF962913B}">
      <dgm:prSet/>
      <dgm:spPr/>
      <dgm:t>
        <a:bodyPr/>
        <a:lstStyle/>
        <a:p>
          <a:endParaRPr lang="en-US"/>
        </a:p>
      </dgm:t>
    </dgm:pt>
    <dgm:pt modelId="{5F6494E6-8050-4572-A9DE-C30E83BBFBC3}" type="sibTrans" cxnId="{8A6D7F40-D729-4AF3-942C-F97BF962913B}">
      <dgm:prSet/>
      <dgm:spPr/>
      <dgm:t>
        <a:bodyPr/>
        <a:lstStyle/>
        <a:p>
          <a:endParaRPr lang="en-US"/>
        </a:p>
      </dgm:t>
    </dgm:pt>
    <dgm:pt modelId="{959E4C57-019E-4950-8C04-96E52FDC7105}">
      <dgm:prSet custT="1"/>
      <dgm:spPr/>
      <dgm:t>
        <a:bodyPr/>
        <a:lstStyle/>
        <a:p>
          <a:pPr rtl="0"/>
          <a:r>
            <a:rPr lang="en-US" sz="1600" dirty="0" smtClean="0"/>
            <a:t>40 GPIO pins</a:t>
          </a:r>
          <a:endParaRPr lang="en-US" sz="1600" dirty="0"/>
        </a:p>
      </dgm:t>
    </dgm:pt>
    <dgm:pt modelId="{693C98E5-EC82-4B3C-86B3-A28B23FE9B46}" type="parTrans" cxnId="{461665C7-05CD-4E85-B5D8-3C87279FED59}">
      <dgm:prSet/>
      <dgm:spPr/>
      <dgm:t>
        <a:bodyPr/>
        <a:lstStyle/>
        <a:p>
          <a:endParaRPr lang="en-US"/>
        </a:p>
      </dgm:t>
    </dgm:pt>
    <dgm:pt modelId="{431E0E4A-ADFF-4F9C-AAE4-2BF726EE3EA3}" type="sibTrans" cxnId="{461665C7-05CD-4E85-B5D8-3C87279FED59}">
      <dgm:prSet/>
      <dgm:spPr/>
      <dgm:t>
        <a:bodyPr/>
        <a:lstStyle/>
        <a:p>
          <a:endParaRPr lang="en-US"/>
        </a:p>
      </dgm:t>
    </dgm:pt>
    <dgm:pt modelId="{0E04EBD7-6F8E-478A-A8BB-6FD5698BED9A}">
      <dgm:prSet custT="1"/>
      <dgm:spPr/>
      <dgm:t>
        <a:bodyPr/>
        <a:lstStyle/>
        <a:p>
          <a:pPr rtl="0"/>
          <a:r>
            <a:rPr lang="en-US" sz="1600" dirty="0" smtClean="0"/>
            <a:t>Micro SD card slot</a:t>
          </a:r>
          <a:endParaRPr lang="en-US" sz="1600" dirty="0"/>
        </a:p>
      </dgm:t>
    </dgm:pt>
    <dgm:pt modelId="{D70F12B0-96A1-4703-9711-1F63B8AFE4C4}" type="parTrans" cxnId="{349F70BC-6E21-4F22-AECF-A4695440CCD8}">
      <dgm:prSet/>
      <dgm:spPr/>
      <dgm:t>
        <a:bodyPr/>
        <a:lstStyle/>
        <a:p>
          <a:endParaRPr lang="en-US"/>
        </a:p>
      </dgm:t>
    </dgm:pt>
    <dgm:pt modelId="{02A1E75C-AEC1-4497-A95A-532AD68BFD60}" type="sibTrans" cxnId="{349F70BC-6E21-4F22-AECF-A4695440CCD8}">
      <dgm:prSet/>
      <dgm:spPr/>
      <dgm:t>
        <a:bodyPr/>
        <a:lstStyle/>
        <a:p>
          <a:endParaRPr lang="en-US"/>
        </a:p>
      </dgm:t>
    </dgm:pt>
    <dgm:pt modelId="{9A715C9C-CE83-49FE-9EE8-19689C57FC16}">
      <dgm:prSet custT="1"/>
      <dgm:spPr/>
      <dgm:t>
        <a:bodyPr/>
        <a:lstStyle/>
        <a:p>
          <a:pPr rtl="0"/>
          <a:r>
            <a:rPr lang="en-US" sz="1600" dirty="0" smtClean="0"/>
            <a:t>Linux </a:t>
          </a:r>
          <a:r>
            <a:rPr lang="en-US" sz="1600" dirty="0" err="1" smtClean="0"/>
            <a:t>Raspbian</a:t>
          </a:r>
          <a:r>
            <a:rPr lang="en-US" sz="1600" dirty="0" smtClean="0"/>
            <a:t> loaded</a:t>
          </a:r>
          <a:endParaRPr lang="en-US" sz="1600" dirty="0"/>
        </a:p>
      </dgm:t>
    </dgm:pt>
    <dgm:pt modelId="{A38D3B94-0585-4D31-BBEF-3062F39FFBD6}" type="parTrans" cxnId="{8C1BDA91-8C87-460E-907F-D7FAB02D3DDA}">
      <dgm:prSet/>
      <dgm:spPr/>
      <dgm:t>
        <a:bodyPr/>
        <a:lstStyle/>
        <a:p>
          <a:endParaRPr lang="en-US"/>
        </a:p>
      </dgm:t>
    </dgm:pt>
    <dgm:pt modelId="{F692675E-28B9-41EC-9627-FD096FBD0FFC}" type="sibTrans" cxnId="{8C1BDA91-8C87-460E-907F-D7FAB02D3DDA}">
      <dgm:prSet/>
      <dgm:spPr/>
      <dgm:t>
        <a:bodyPr/>
        <a:lstStyle/>
        <a:p>
          <a:endParaRPr lang="en-US"/>
        </a:p>
      </dgm:t>
    </dgm:pt>
    <dgm:pt modelId="{B1099911-11B3-440B-9E84-4558F0B64B7E}">
      <dgm:prSet custT="1"/>
      <dgm:spPr/>
      <dgm:t>
        <a:bodyPr/>
        <a:lstStyle/>
        <a:p>
          <a:pPr rtl="0"/>
          <a:r>
            <a:rPr lang="en-US" sz="1600" dirty="0" err="1" smtClean="0"/>
            <a:t>XBee</a:t>
          </a:r>
          <a:r>
            <a:rPr lang="en-US" sz="1600" dirty="0" smtClean="0"/>
            <a:t> functionality using GPIO pins</a:t>
          </a:r>
          <a:endParaRPr lang="en-US" sz="1600" dirty="0"/>
        </a:p>
      </dgm:t>
    </dgm:pt>
    <dgm:pt modelId="{00F9D168-492B-4492-9C71-0AC8EC56E1C0}" type="parTrans" cxnId="{9AE51174-EE02-460C-857B-8C3783671E04}">
      <dgm:prSet/>
      <dgm:spPr/>
      <dgm:t>
        <a:bodyPr/>
        <a:lstStyle/>
        <a:p>
          <a:endParaRPr lang="en-US"/>
        </a:p>
      </dgm:t>
    </dgm:pt>
    <dgm:pt modelId="{87F41501-A343-4D75-BFC5-36612561D0D1}" type="sibTrans" cxnId="{9AE51174-EE02-460C-857B-8C3783671E04}">
      <dgm:prSet/>
      <dgm:spPr/>
      <dgm:t>
        <a:bodyPr/>
        <a:lstStyle/>
        <a:p>
          <a:endParaRPr lang="en-US"/>
        </a:p>
      </dgm:t>
    </dgm:pt>
    <dgm:pt modelId="{80EBB468-BF90-44AC-8CC4-9411D0EEEBDB}" type="pres">
      <dgm:prSet presAssocID="{14DCA32C-A6C3-4E9C-9762-32D2FA1CB33A}" presName="Name0" presStyleCnt="0">
        <dgm:presLayoutVars>
          <dgm:dir/>
          <dgm:animLvl val="lvl"/>
          <dgm:resizeHandles val="exact"/>
        </dgm:presLayoutVars>
      </dgm:prSet>
      <dgm:spPr/>
      <dgm:t>
        <a:bodyPr/>
        <a:lstStyle/>
        <a:p>
          <a:endParaRPr lang="en-US"/>
        </a:p>
      </dgm:t>
    </dgm:pt>
    <dgm:pt modelId="{E1B35023-388B-49F1-8924-97FDECD07B49}" type="pres">
      <dgm:prSet presAssocID="{644AA0C5-A7C0-42EF-8604-58CDD5B39140}" presName="linNode" presStyleCnt="0"/>
      <dgm:spPr/>
    </dgm:pt>
    <dgm:pt modelId="{40944215-FAC0-4079-B783-EF6A568B4695}" type="pres">
      <dgm:prSet presAssocID="{644AA0C5-A7C0-42EF-8604-58CDD5B39140}" presName="parentText" presStyleLbl="node1" presStyleIdx="0" presStyleCnt="1" custLinFactNeighborX="386" custLinFactNeighborY="-2278">
        <dgm:presLayoutVars>
          <dgm:chMax val="1"/>
          <dgm:bulletEnabled val="1"/>
        </dgm:presLayoutVars>
      </dgm:prSet>
      <dgm:spPr/>
      <dgm:t>
        <a:bodyPr/>
        <a:lstStyle/>
        <a:p>
          <a:endParaRPr lang="en-US"/>
        </a:p>
      </dgm:t>
    </dgm:pt>
    <dgm:pt modelId="{0A9B9C59-1EA2-418E-9ECC-3955850B7F7F}" type="pres">
      <dgm:prSet presAssocID="{644AA0C5-A7C0-42EF-8604-58CDD5B39140}" presName="descendantText" presStyleLbl="alignAccFollowNode1" presStyleIdx="0" presStyleCnt="1">
        <dgm:presLayoutVars>
          <dgm:bulletEnabled val="1"/>
        </dgm:presLayoutVars>
      </dgm:prSet>
      <dgm:spPr/>
      <dgm:t>
        <a:bodyPr/>
        <a:lstStyle/>
        <a:p>
          <a:endParaRPr lang="en-US"/>
        </a:p>
      </dgm:t>
    </dgm:pt>
  </dgm:ptLst>
  <dgm:cxnLst>
    <dgm:cxn modelId="{8A6D7F40-D729-4AF3-942C-F97BF962913B}" srcId="{644AA0C5-A7C0-42EF-8604-58CDD5B39140}" destId="{7EE3D02C-533A-423D-89DA-177C31BDDB9B}" srcOrd="4" destOrd="0" parTransId="{E51C531B-C270-43C1-B1E9-D55A578D9791}" sibTransId="{5F6494E6-8050-4572-A9DE-C30E83BBFBC3}"/>
    <dgm:cxn modelId="{C0AF4575-9CD1-4A49-BC9F-0A4ED166101D}" type="presOf" srcId="{D707D329-B40E-406D-A580-F3BA3B5E35AC}" destId="{0A9B9C59-1EA2-418E-9ECC-3955850B7F7F}" srcOrd="0" destOrd="2" presId="urn:microsoft.com/office/officeart/2005/8/layout/vList5"/>
    <dgm:cxn modelId="{47628F7B-DFDB-4B32-8E15-FC7747E0D967}" type="presOf" srcId="{14DCA32C-A6C3-4E9C-9762-32D2FA1CB33A}" destId="{80EBB468-BF90-44AC-8CC4-9411D0EEEBDB}" srcOrd="0" destOrd="0" presId="urn:microsoft.com/office/officeart/2005/8/layout/vList5"/>
    <dgm:cxn modelId="{349F70BC-6E21-4F22-AECF-A4695440CCD8}" srcId="{644AA0C5-A7C0-42EF-8604-58CDD5B39140}" destId="{0E04EBD7-6F8E-478A-A8BB-6FD5698BED9A}" srcOrd="5" destOrd="0" parTransId="{D70F12B0-96A1-4703-9711-1F63B8AFE4C4}" sibTransId="{02A1E75C-AEC1-4497-A95A-532AD68BFD60}"/>
    <dgm:cxn modelId="{B333E416-FC54-4C18-8F17-D8A6F31B8031}" srcId="{644AA0C5-A7C0-42EF-8604-58CDD5B39140}" destId="{D707D329-B40E-406D-A580-F3BA3B5E35AC}" srcOrd="2" destOrd="0" parTransId="{2F547EC2-A409-4A6F-A524-0EA0D083AC4B}" sibTransId="{05283813-ED9C-484F-89B1-4194AF42D0F4}"/>
    <dgm:cxn modelId="{AE9E463A-911C-4EF9-99D1-BA173578CDA7}" type="presOf" srcId="{CEA159B7-FE0A-4B7D-94CC-FD1274AFD855}" destId="{0A9B9C59-1EA2-418E-9ECC-3955850B7F7F}" srcOrd="0" destOrd="0" presId="urn:microsoft.com/office/officeart/2005/8/layout/vList5"/>
    <dgm:cxn modelId="{1D711085-D979-40D4-A746-0A57153516C0}" srcId="{14DCA32C-A6C3-4E9C-9762-32D2FA1CB33A}" destId="{644AA0C5-A7C0-42EF-8604-58CDD5B39140}" srcOrd="0" destOrd="0" parTransId="{9E1B18D7-EF59-42CF-A807-A2A80E702BEE}" sibTransId="{4BB3C5E5-916A-45F6-942B-C5F56BC718E2}"/>
    <dgm:cxn modelId="{AA82A3F3-2870-4576-A0A7-71A317975E3C}" type="presOf" srcId="{0E04EBD7-6F8E-478A-A8BB-6FD5698BED9A}" destId="{0A9B9C59-1EA2-418E-9ECC-3955850B7F7F}" srcOrd="0" destOrd="5" presId="urn:microsoft.com/office/officeart/2005/8/layout/vList5"/>
    <dgm:cxn modelId="{9AE51174-EE02-460C-857B-8C3783671E04}" srcId="{644AA0C5-A7C0-42EF-8604-58CDD5B39140}" destId="{B1099911-11B3-440B-9E84-4558F0B64B7E}" srcOrd="7" destOrd="0" parTransId="{00F9D168-492B-4492-9C71-0AC8EC56E1C0}" sibTransId="{87F41501-A343-4D75-BFC5-36612561D0D1}"/>
    <dgm:cxn modelId="{0861D95B-9C69-4E5B-A2BD-33031D784C76}" type="presOf" srcId="{7EE3D02C-533A-423D-89DA-177C31BDDB9B}" destId="{0A9B9C59-1EA2-418E-9ECC-3955850B7F7F}" srcOrd="0" destOrd="4" presId="urn:microsoft.com/office/officeart/2005/8/layout/vList5"/>
    <dgm:cxn modelId="{5AB3409D-16EF-4EFA-BB07-1F679D09DDA4}" srcId="{644AA0C5-A7C0-42EF-8604-58CDD5B39140}" destId="{45D76A54-E711-4712-942A-C59230775A12}" srcOrd="1" destOrd="0" parTransId="{5E3A1858-637A-461A-896F-31807467A9E1}" sibTransId="{DC16D0F0-39E7-4824-A8E4-BB0F7E18573A}"/>
    <dgm:cxn modelId="{98C50376-107D-4E86-ADF5-69851ABBBF67}" type="presOf" srcId="{B1099911-11B3-440B-9E84-4558F0B64B7E}" destId="{0A9B9C59-1EA2-418E-9ECC-3955850B7F7F}" srcOrd="0" destOrd="7" presId="urn:microsoft.com/office/officeart/2005/8/layout/vList5"/>
    <dgm:cxn modelId="{8C1BDA91-8C87-460E-907F-D7FAB02D3DDA}" srcId="{644AA0C5-A7C0-42EF-8604-58CDD5B39140}" destId="{9A715C9C-CE83-49FE-9EE8-19689C57FC16}" srcOrd="6" destOrd="0" parTransId="{A38D3B94-0585-4D31-BBEF-3062F39FFBD6}" sibTransId="{F692675E-28B9-41EC-9627-FD096FBD0FFC}"/>
    <dgm:cxn modelId="{E217961B-EEA0-47F2-9570-0341F2CA3AD4}" type="presOf" srcId="{644AA0C5-A7C0-42EF-8604-58CDD5B39140}" destId="{40944215-FAC0-4079-B783-EF6A568B4695}" srcOrd="0" destOrd="0" presId="urn:microsoft.com/office/officeart/2005/8/layout/vList5"/>
    <dgm:cxn modelId="{D2A22FAA-6497-480A-AB8C-337B7577CCBD}" type="presOf" srcId="{9A715C9C-CE83-49FE-9EE8-19689C57FC16}" destId="{0A9B9C59-1EA2-418E-9ECC-3955850B7F7F}" srcOrd="0" destOrd="6" presId="urn:microsoft.com/office/officeart/2005/8/layout/vList5"/>
    <dgm:cxn modelId="{DFE7D8FD-876A-49BF-84A1-9EE9CE4186E6}" srcId="{644AA0C5-A7C0-42EF-8604-58CDD5B39140}" destId="{CEA159B7-FE0A-4B7D-94CC-FD1274AFD855}" srcOrd="0" destOrd="0" parTransId="{B9406788-9D16-4F9E-9466-A8172FFE1400}" sibTransId="{482685CE-8581-4D86-8305-546A2F7971C2}"/>
    <dgm:cxn modelId="{DCEF1EA9-50DB-4F63-8946-AF93D6B49034}" type="presOf" srcId="{45D76A54-E711-4712-942A-C59230775A12}" destId="{0A9B9C59-1EA2-418E-9ECC-3955850B7F7F}" srcOrd="0" destOrd="1" presId="urn:microsoft.com/office/officeart/2005/8/layout/vList5"/>
    <dgm:cxn modelId="{AAEC4476-DF38-4658-8D8E-81B6B8BD725D}" type="presOf" srcId="{959E4C57-019E-4950-8C04-96E52FDC7105}" destId="{0A9B9C59-1EA2-418E-9ECC-3955850B7F7F}" srcOrd="0" destOrd="3" presId="urn:microsoft.com/office/officeart/2005/8/layout/vList5"/>
    <dgm:cxn modelId="{461665C7-05CD-4E85-B5D8-3C87279FED59}" srcId="{644AA0C5-A7C0-42EF-8604-58CDD5B39140}" destId="{959E4C57-019E-4950-8C04-96E52FDC7105}" srcOrd="3" destOrd="0" parTransId="{693C98E5-EC82-4B3C-86B3-A28B23FE9B46}" sibTransId="{431E0E4A-ADFF-4F9C-AAE4-2BF726EE3EA3}"/>
    <dgm:cxn modelId="{89DBF58D-5CEA-4E77-87EB-9BF96AD023F1}" type="presParOf" srcId="{80EBB468-BF90-44AC-8CC4-9411D0EEEBDB}" destId="{E1B35023-388B-49F1-8924-97FDECD07B49}" srcOrd="0" destOrd="0" presId="urn:microsoft.com/office/officeart/2005/8/layout/vList5"/>
    <dgm:cxn modelId="{4C402632-0508-4140-AEEA-672D9D460D31}" type="presParOf" srcId="{E1B35023-388B-49F1-8924-97FDECD07B49}" destId="{40944215-FAC0-4079-B783-EF6A568B4695}" srcOrd="0" destOrd="0" presId="urn:microsoft.com/office/officeart/2005/8/layout/vList5"/>
    <dgm:cxn modelId="{EEBB16E5-D7CD-48C5-833E-C7538234F0D9}" type="presParOf" srcId="{E1B35023-388B-49F1-8924-97FDECD07B49}" destId="{0A9B9C59-1EA2-418E-9ECC-3955850B7F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DCA32C-A6C3-4E9C-9762-32D2FA1CB33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44AA0C5-A7C0-42EF-8604-58CDD5B39140}">
      <dgm:prSet/>
      <dgm:spPr/>
      <dgm:t>
        <a:bodyPr/>
        <a:lstStyle/>
        <a:p>
          <a:pPr rtl="0"/>
          <a:endParaRPr lang="en-US" dirty="0"/>
        </a:p>
      </dgm:t>
    </dgm:pt>
    <dgm:pt modelId="{9E1B18D7-EF59-42CF-A807-A2A80E702BEE}" type="parTrans" cxnId="{1D711085-D979-40D4-A746-0A57153516C0}">
      <dgm:prSet/>
      <dgm:spPr/>
      <dgm:t>
        <a:bodyPr/>
        <a:lstStyle/>
        <a:p>
          <a:endParaRPr lang="en-US"/>
        </a:p>
      </dgm:t>
    </dgm:pt>
    <dgm:pt modelId="{4BB3C5E5-916A-45F6-942B-C5F56BC718E2}" type="sibTrans" cxnId="{1D711085-D979-40D4-A746-0A57153516C0}">
      <dgm:prSet/>
      <dgm:spPr/>
      <dgm:t>
        <a:bodyPr/>
        <a:lstStyle/>
        <a:p>
          <a:endParaRPr lang="en-US"/>
        </a:p>
      </dgm:t>
    </dgm:pt>
    <dgm:pt modelId="{CEA159B7-FE0A-4B7D-94CC-FD1274AFD855}">
      <dgm:prSet custT="1"/>
      <dgm:spPr/>
      <dgm:t>
        <a:bodyPr/>
        <a:lstStyle/>
        <a:p>
          <a:pPr rtl="0"/>
          <a:r>
            <a:rPr lang="en-US" sz="1600" dirty="0" smtClean="0"/>
            <a:t>2.4GHZ using IEEE 802.15.4</a:t>
          </a:r>
          <a:endParaRPr lang="en-US" sz="1600" dirty="0"/>
        </a:p>
      </dgm:t>
    </dgm:pt>
    <dgm:pt modelId="{B9406788-9D16-4F9E-9466-A8172FFE1400}" type="parTrans" cxnId="{DFE7D8FD-876A-49BF-84A1-9EE9CE4186E6}">
      <dgm:prSet/>
      <dgm:spPr/>
      <dgm:t>
        <a:bodyPr/>
        <a:lstStyle/>
        <a:p>
          <a:endParaRPr lang="en-US"/>
        </a:p>
      </dgm:t>
    </dgm:pt>
    <dgm:pt modelId="{482685CE-8581-4D86-8305-546A2F7971C2}" type="sibTrans" cxnId="{DFE7D8FD-876A-49BF-84A1-9EE9CE4186E6}">
      <dgm:prSet/>
      <dgm:spPr/>
      <dgm:t>
        <a:bodyPr/>
        <a:lstStyle/>
        <a:p>
          <a:endParaRPr lang="en-US"/>
        </a:p>
      </dgm:t>
    </dgm:pt>
    <dgm:pt modelId="{45D76A54-E711-4712-942A-C59230775A12}">
      <dgm:prSet custT="1"/>
      <dgm:spPr/>
      <dgm:t>
        <a:bodyPr/>
        <a:lstStyle/>
        <a:p>
          <a:pPr rtl="0"/>
          <a:r>
            <a:rPr lang="en-US" sz="1600" dirty="0" smtClean="0"/>
            <a:t>P2P and multi-point Mesh Network</a:t>
          </a:r>
          <a:endParaRPr lang="en-US" sz="1600" dirty="0"/>
        </a:p>
      </dgm:t>
    </dgm:pt>
    <dgm:pt modelId="{5E3A1858-637A-461A-896F-31807467A9E1}" type="parTrans" cxnId="{5AB3409D-16EF-4EFA-BB07-1F679D09DDA4}">
      <dgm:prSet/>
      <dgm:spPr/>
      <dgm:t>
        <a:bodyPr/>
        <a:lstStyle/>
        <a:p>
          <a:endParaRPr lang="en-US"/>
        </a:p>
      </dgm:t>
    </dgm:pt>
    <dgm:pt modelId="{DC16D0F0-39E7-4824-A8E4-BB0F7E18573A}" type="sibTrans" cxnId="{5AB3409D-16EF-4EFA-BB07-1F679D09DDA4}">
      <dgm:prSet/>
      <dgm:spPr/>
      <dgm:t>
        <a:bodyPr/>
        <a:lstStyle/>
        <a:p>
          <a:endParaRPr lang="en-US"/>
        </a:p>
      </dgm:t>
    </dgm:pt>
    <dgm:pt modelId="{D707D329-B40E-406D-A580-F3BA3B5E35AC}">
      <dgm:prSet custT="1"/>
      <dgm:spPr/>
      <dgm:t>
        <a:bodyPr/>
        <a:lstStyle/>
        <a:p>
          <a:pPr rtl="0"/>
          <a:r>
            <a:rPr lang="en-US" sz="1600" dirty="0" smtClean="0"/>
            <a:t>3.3V, 50mA Input</a:t>
          </a:r>
          <a:endParaRPr lang="en-US" sz="1600" dirty="0"/>
        </a:p>
      </dgm:t>
    </dgm:pt>
    <dgm:pt modelId="{2F547EC2-A409-4A6F-A524-0EA0D083AC4B}" type="parTrans" cxnId="{B333E416-FC54-4C18-8F17-D8A6F31B8031}">
      <dgm:prSet/>
      <dgm:spPr/>
      <dgm:t>
        <a:bodyPr/>
        <a:lstStyle/>
        <a:p>
          <a:endParaRPr lang="en-US"/>
        </a:p>
      </dgm:t>
    </dgm:pt>
    <dgm:pt modelId="{05283813-ED9C-484F-89B1-4194AF42D0F4}" type="sibTrans" cxnId="{B333E416-FC54-4C18-8F17-D8A6F31B8031}">
      <dgm:prSet/>
      <dgm:spPr/>
      <dgm:t>
        <a:bodyPr/>
        <a:lstStyle/>
        <a:p>
          <a:endParaRPr lang="en-US"/>
        </a:p>
      </dgm:t>
    </dgm:pt>
    <dgm:pt modelId="{7EE3D02C-533A-423D-89DA-177C31BDDB9B}">
      <dgm:prSet custT="1"/>
      <dgm:spPr/>
      <dgm:t>
        <a:bodyPr/>
        <a:lstStyle/>
        <a:p>
          <a:pPr rtl="0"/>
          <a:r>
            <a:rPr lang="en-US" sz="1600" dirty="0" smtClean="0"/>
            <a:t>300ft max outdoor range</a:t>
          </a:r>
          <a:endParaRPr lang="en-US" sz="1600" dirty="0"/>
        </a:p>
      </dgm:t>
    </dgm:pt>
    <dgm:pt modelId="{E51C531B-C270-43C1-B1E9-D55A578D9791}" type="parTrans" cxnId="{8A6D7F40-D729-4AF3-942C-F97BF962913B}">
      <dgm:prSet/>
      <dgm:spPr/>
      <dgm:t>
        <a:bodyPr/>
        <a:lstStyle/>
        <a:p>
          <a:endParaRPr lang="en-US"/>
        </a:p>
      </dgm:t>
    </dgm:pt>
    <dgm:pt modelId="{5F6494E6-8050-4572-A9DE-C30E83BBFBC3}" type="sibTrans" cxnId="{8A6D7F40-D729-4AF3-942C-F97BF962913B}">
      <dgm:prSet/>
      <dgm:spPr/>
      <dgm:t>
        <a:bodyPr/>
        <a:lstStyle/>
        <a:p>
          <a:endParaRPr lang="en-US"/>
        </a:p>
      </dgm:t>
    </dgm:pt>
    <dgm:pt modelId="{959E4C57-019E-4950-8C04-96E52FDC7105}">
      <dgm:prSet custT="1"/>
      <dgm:spPr/>
      <dgm:t>
        <a:bodyPr/>
        <a:lstStyle/>
        <a:p>
          <a:pPr rtl="0"/>
          <a:r>
            <a:rPr lang="en-US" sz="1600" dirty="0" smtClean="0"/>
            <a:t>1mW Output</a:t>
          </a:r>
          <a:endParaRPr lang="en-US" sz="1600" dirty="0"/>
        </a:p>
      </dgm:t>
    </dgm:pt>
    <dgm:pt modelId="{693C98E5-EC82-4B3C-86B3-A28B23FE9B46}" type="parTrans" cxnId="{461665C7-05CD-4E85-B5D8-3C87279FED59}">
      <dgm:prSet/>
      <dgm:spPr/>
      <dgm:t>
        <a:bodyPr/>
        <a:lstStyle/>
        <a:p>
          <a:endParaRPr lang="en-US"/>
        </a:p>
      </dgm:t>
    </dgm:pt>
    <dgm:pt modelId="{431E0E4A-ADFF-4F9C-AAE4-2BF726EE3EA3}" type="sibTrans" cxnId="{461665C7-05CD-4E85-B5D8-3C87279FED59}">
      <dgm:prSet/>
      <dgm:spPr/>
      <dgm:t>
        <a:bodyPr/>
        <a:lstStyle/>
        <a:p>
          <a:endParaRPr lang="en-US"/>
        </a:p>
      </dgm:t>
    </dgm:pt>
    <dgm:pt modelId="{0E04EBD7-6F8E-478A-A8BB-6FD5698BED9A}">
      <dgm:prSet custT="1"/>
      <dgm:spPr/>
      <dgm:t>
        <a:bodyPr/>
        <a:lstStyle/>
        <a:p>
          <a:pPr rtl="0"/>
          <a:r>
            <a:rPr lang="en-US" sz="1600" dirty="0" smtClean="0"/>
            <a:t>6 10-bit ADC input pins</a:t>
          </a:r>
          <a:endParaRPr lang="en-US" sz="1600" dirty="0"/>
        </a:p>
      </dgm:t>
    </dgm:pt>
    <dgm:pt modelId="{D70F12B0-96A1-4703-9711-1F63B8AFE4C4}" type="parTrans" cxnId="{349F70BC-6E21-4F22-AECF-A4695440CCD8}">
      <dgm:prSet/>
      <dgm:spPr/>
      <dgm:t>
        <a:bodyPr/>
        <a:lstStyle/>
        <a:p>
          <a:endParaRPr lang="en-US"/>
        </a:p>
      </dgm:t>
    </dgm:pt>
    <dgm:pt modelId="{02A1E75C-AEC1-4497-A95A-532AD68BFD60}" type="sibTrans" cxnId="{349F70BC-6E21-4F22-AECF-A4695440CCD8}">
      <dgm:prSet/>
      <dgm:spPr/>
      <dgm:t>
        <a:bodyPr/>
        <a:lstStyle/>
        <a:p>
          <a:endParaRPr lang="en-US"/>
        </a:p>
      </dgm:t>
    </dgm:pt>
    <dgm:pt modelId="{9A715C9C-CE83-49FE-9EE8-19689C57FC16}">
      <dgm:prSet custT="1"/>
      <dgm:spPr/>
      <dgm:t>
        <a:bodyPr/>
        <a:lstStyle/>
        <a:p>
          <a:pPr rtl="0"/>
          <a:r>
            <a:rPr lang="en-US" sz="1600" dirty="0" smtClean="0"/>
            <a:t>65536 Channels</a:t>
          </a:r>
          <a:endParaRPr lang="en-US" sz="1600" dirty="0"/>
        </a:p>
      </dgm:t>
    </dgm:pt>
    <dgm:pt modelId="{A38D3B94-0585-4D31-BBEF-3062F39FFBD6}" type="parTrans" cxnId="{8C1BDA91-8C87-460E-907F-D7FAB02D3DDA}">
      <dgm:prSet/>
      <dgm:spPr/>
      <dgm:t>
        <a:bodyPr/>
        <a:lstStyle/>
        <a:p>
          <a:endParaRPr lang="en-US"/>
        </a:p>
      </dgm:t>
    </dgm:pt>
    <dgm:pt modelId="{F692675E-28B9-41EC-9627-FD096FBD0FFC}" type="sibTrans" cxnId="{8C1BDA91-8C87-460E-907F-D7FAB02D3DDA}">
      <dgm:prSet/>
      <dgm:spPr/>
      <dgm:t>
        <a:bodyPr/>
        <a:lstStyle/>
        <a:p>
          <a:endParaRPr lang="en-US"/>
        </a:p>
      </dgm:t>
    </dgm:pt>
    <dgm:pt modelId="{B1099911-11B3-440B-9E84-4558F0B64B7E}">
      <dgm:prSet custT="1"/>
      <dgm:spPr/>
      <dgm:t>
        <a:bodyPr/>
        <a:lstStyle/>
        <a:p>
          <a:pPr rtl="0"/>
          <a:r>
            <a:rPr lang="en-US" sz="1600" dirty="0" smtClean="0"/>
            <a:t>Local or over-air configuration</a:t>
          </a:r>
          <a:endParaRPr lang="en-US" sz="1600" dirty="0"/>
        </a:p>
      </dgm:t>
    </dgm:pt>
    <dgm:pt modelId="{00F9D168-492B-4492-9C71-0AC8EC56E1C0}" type="parTrans" cxnId="{9AE51174-EE02-460C-857B-8C3783671E04}">
      <dgm:prSet/>
      <dgm:spPr/>
      <dgm:t>
        <a:bodyPr/>
        <a:lstStyle/>
        <a:p>
          <a:endParaRPr lang="en-US"/>
        </a:p>
      </dgm:t>
    </dgm:pt>
    <dgm:pt modelId="{87F41501-A343-4D75-BFC5-36612561D0D1}" type="sibTrans" cxnId="{9AE51174-EE02-460C-857B-8C3783671E04}">
      <dgm:prSet/>
      <dgm:spPr/>
      <dgm:t>
        <a:bodyPr/>
        <a:lstStyle/>
        <a:p>
          <a:endParaRPr lang="en-US"/>
        </a:p>
      </dgm:t>
    </dgm:pt>
    <dgm:pt modelId="{80EBB468-BF90-44AC-8CC4-9411D0EEEBDB}" type="pres">
      <dgm:prSet presAssocID="{14DCA32C-A6C3-4E9C-9762-32D2FA1CB33A}" presName="Name0" presStyleCnt="0">
        <dgm:presLayoutVars>
          <dgm:dir/>
          <dgm:animLvl val="lvl"/>
          <dgm:resizeHandles val="exact"/>
        </dgm:presLayoutVars>
      </dgm:prSet>
      <dgm:spPr/>
      <dgm:t>
        <a:bodyPr/>
        <a:lstStyle/>
        <a:p>
          <a:endParaRPr lang="en-US"/>
        </a:p>
      </dgm:t>
    </dgm:pt>
    <dgm:pt modelId="{E1B35023-388B-49F1-8924-97FDECD07B49}" type="pres">
      <dgm:prSet presAssocID="{644AA0C5-A7C0-42EF-8604-58CDD5B39140}" presName="linNode" presStyleCnt="0"/>
      <dgm:spPr/>
    </dgm:pt>
    <dgm:pt modelId="{40944215-FAC0-4079-B783-EF6A568B4695}" type="pres">
      <dgm:prSet presAssocID="{644AA0C5-A7C0-42EF-8604-58CDD5B39140}" presName="parentText" presStyleLbl="node1" presStyleIdx="0" presStyleCnt="1">
        <dgm:presLayoutVars>
          <dgm:chMax val="1"/>
          <dgm:bulletEnabled val="1"/>
        </dgm:presLayoutVars>
      </dgm:prSet>
      <dgm:spPr/>
      <dgm:t>
        <a:bodyPr/>
        <a:lstStyle/>
        <a:p>
          <a:endParaRPr lang="en-US"/>
        </a:p>
      </dgm:t>
    </dgm:pt>
    <dgm:pt modelId="{0A9B9C59-1EA2-418E-9ECC-3955850B7F7F}" type="pres">
      <dgm:prSet presAssocID="{644AA0C5-A7C0-42EF-8604-58CDD5B39140}" presName="descendantText" presStyleLbl="alignAccFollowNode1" presStyleIdx="0" presStyleCnt="1">
        <dgm:presLayoutVars>
          <dgm:bulletEnabled val="1"/>
        </dgm:presLayoutVars>
      </dgm:prSet>
      <dgm:spPr/>
      <dgm:t>
        <a:bodyPr/>
        <a:lstStyle/>
        <a:p>
          <a:endParaRPr lang="en-US"/>
        </a:p>
      </dgm:t>
    </dgm:pt>
  </dgm:ptLst>
  <dgm:cxnLst>
    <dgm:cxn modelId="{1C3F833E-ADFB-424F-9A04-8D1B82D29F58}" type="presOf" srcId="{0E04EBD7-6F8E-478A-A8BB-6FD5698BED9A}" destId="{0A9B9C59-1EA2-418E-9ECC-3955850B7F7F}" srcOrd="0" destOrd="5" presId="urn:microsoft.com/office/officeart/2005/8/layout/vList5"/>
    <dgm:cxn modelId="{8A6D7F40-D729-4AF3-942C-F97BF962913B}" srcId="{644AA0C5-A7C0-42EF-8604-58CDD5B39140}" destId="{7EE3D02C-533A-423D-89DA-177C31BDDB9B}" srcOrd="4" destOrd="0" parTransId="{E51C531B-C270-43C1-B1E9-D55A578D9791}" sibTransId="{5F6494E6-8050-4572-A9DE-C30E83BBFBC3}"/>
    <dgm:cxn modelId="{D9A913A3-B002-41BE-8B95-5850C97EA4F4}" type="presOf" srcId="{959E4C57-019E-4950-8C04-96E52FDC7105}" destId="{0A9B9C59-1EA2-418E-9ECC-3955850B7F7F}" srcOrd="0" destOrd="3" presId="urn:microsoft.com/office/officeart/2005/8/layout/vList5"/>
    <dgm:cxn modelId="{349F70BC-6E21-4F22-AECF-A4695440CCD8}" srcId="{644AA0C5-A7C0-42EF-8604-58CDD5B39140}" destId="{0E04EBD7-6F8E-478A-A8BB-6FD5698BED9A}" srcOrd="5" destOrd="0" parTransId="{D70F12B0-96A1-4703-9711-1F63B8AFE4C4}" sibTransId="{02A1E75C-AEC1-4497-A95A-532AD68BFD60}"/>
    <dgm:cxn modelId="{27A7ABAA-F445-4910-9085-40D14BA4A4E8}" type="presOf" srcId="{B1099911-11B3-440B-9E84-4558F0B64B7E}" destId="{0A9B9C59-1EA2-418E-9ECC-3955850B7F7F}" srcOrd="0" destOrd="7" presId="urn:microsoft.com/office/officeart/2005/8/layout/vList5"/>
    <dgm:cxn modelId="{638C5823-DE90-4451-AC5E-3AEA7870AAB2}" type="presOf" srcId="{45D76A54-E711-4712-942A-C59230775A12}" destId="{0A9B9C59-1EA2-418E-9ECC-3955850B7F7F}" srcOrd="0" destOrd="1" presId="urn:microsoft.com/office/officeart/2005/8/layout/vList5"/>
    <dgm:cxn modelId="{B333E416-FC54-4C18-8F17-D8A6F31B8031}" srcId="{644AA0C5-A7C0-42EF-8604-58CDD5B39140}" destId="{D707D329-B40E-406D-A580-F3BA3B5E35AC}" srcOrd="2" destOrd="0" parTransId="{2F547EC2-A409-4A6F-A524-0EA0D083AC4B}" sibTransId="{05283813-ED9C-484F-89B1-4194AF42D0F4}"/>
    <dgm:cxn modelId="{1D711085-D979-40D4-A746-0A57153516C0}" srcId="{14DCA32C-A6C3-4E9C-9762-32D2FA1CB33A}" destId="{644AA0C5-A7C0-42EF-8604-58CDD5B39140}" srcOrd="0" destOrd="0" parTransId="{9E1B18D7-EF59-42CF-A807-A2A80E702BEE}" sibTransId="{4BB3C5E5-916A-45F6-942B-C5F56BC718E2}"/>
    <dgm:cxn modelId="{A79F34B3-D375-4DED-B13E-2DDEF6A4DAA6}" type="presOf" srcId="{CEA159B7-FE0A-4B7D-94CC-FD1274AFD855}" destId="{0A9B9C59-1EA2-418E-9ECC-3955850B7F7F}" srcOrd="0" destOrd="0" presId="urn:microsoft.com/office/officeart/2005/8/layout/vList5"/>
    <dgm:cxn modelId="{8DEF622D-0151-40A9-BCD4-328806B18C1E}" type="presOf" srcId="{7EE3D02C-533A-423D-89DA-177C31BDDB9B}" destId="{0A9B9C59-1EA2-418E-9ECC-3955850B7F7F}" srcOrd="0" destOrd="4" presId="urn:microsoft.com/office/officeart/2005/8/layout/vList5"/>
    <dgm:cxn modelId="{B7C3F3A0-538A-42D1-99A9-E38A548D6E68}" type="presOf" srcId="{644AA0C5-A7C0-42EF-8604-58CDD5B39140}" destId="{40944215-FAC0-4079-B783-EF6A568B4695}" srcOrd="0" destOrd="0" presId="urn:microsoft.com/office/officeart/2005/8/layout/vList5"/>
    <dgm:cxn modelId="{E5F70AF1-47B9-4DF1-95AC-EFD259483579}" type="presOf" srcId="{14DCA32C-A6C3-4E9C-9762-32D2FA1CB33A}" destId="{80EBB468-BF90-44AC-8CC4-9411D0EEEBDB}" srcOrd="0" destOrd="0" presId="urn:microsoft.com/office/officeart/2005/8/layout/vList5"/>
    <dgm:cxn modelId="{9AE51174-EE02-460C-857B-8C3783671E04}" srcId="{644AA0C5-A7C0-42EF-8604-58CDD5B39140}" destId="{B1099911-11B3-440B-9E84-4558F0B64B7E}" srcOrd="7" destOrd="0" parTransId="{00F9D168-492B-4492-9C71-0AC8EC56E1C0}" sibTransId="{87F41501-A343-4D75-BFC5-36612561D0D1}"/>
    <dgm:cxn modelId="{5AB3409D-16EF-4EFA-BB07-1F679D09DDA4}" srcId="{644AA0C5-A7C0-42EF-8604-58CDD5B39140}" destId="{45D76A54-E711-4712-942A-C59230775A12}" srcOrd="1" destOrd="0" parTransId="{5E3A1858-637A-461A-896F-31807467A9E1}" sibTransId="{DC16D0F0-39E7-4824-A8E4-BB0F7E18573A}"/>
    <dgm:cxn modelId="{8C1BDA91-8C87-460E-907F-D7FAB02D3DDA}" srcId="{644AA0C5-A7C0-42EF-8604-58CDD5B39140}" destId="{9A715C9C-CE83-49FE-9EE8-19689C57FC16}" srcOrd="6" destOrd="0" parTransId="{A38D3B94-0585-4D31-BBEF-3062F39FFBD6}" sibTransId="{F692675E-28B9-41EC-9627-FD096FBD0FFC}"/>
    <dgm:cxn modelId="{EE587159-1440-440E-AFDB-DECB62678493}" type="presOf" srcId="{D707D329-B40E-406D-A580-F3BA3B5E35AC}" destId="{0A9B9C59-1EA2-418E-9ECC-3955850B7F7F}" srcOrd="0" destOrd="2" presId="urn:microsoft.com/office/officeart/2005/8/layout/vList5"/>
    <dgm:cxn modelId="{10137841-601F-4D95-B0F9-3A089036DBE7}" type="presOf" srcId="{9A715C9C-CE83-49FE-9EE8-19689C57FC16}" destId="{0A9B9C59-1EA2-418E-9ECC-3955850B7F7F}" srcOrd="0" destOrd="6" presId="urn:microsoft.com/office/officeart/2005/8/layout/vList5"/>
    <dgm:cxn modelId="{DFE7D8FD-876A-49BF-84A1-9EE9CE4186E6}" srcId="{644AA0C5-A7C0-42EF-8604-58CDD5B39140}" destId="{CEA159B7-FE0A-4B7D-94CC-FD1274AFD855}" srcOrd="0" destOrd="0" parTransId="{B9406788-9D16-4F9E-9466-A8172FFE1400}" sibTransId="{482685CE-8581-4D86-8305-546A2F7971C2}"/>
    <dgm:cxn modelId="{461665C7-05CD-4E85-B5D8-3C87279FED59}" srcId="{644AA0C5-A7C0-42EF-8604-58CDD5B39140}" destId="{959E4C57-019E-4950-8C04-96E52FDC7105}" srcOrd="3" destOrd="0" parTransId="{693C98E5-EC82-4B3C-86B3-A28B23FE9B46}" sibTransId="{431E0E4A-ADFF-4F9C-AAE4-2BF726EE3EA3}"/>
    <dgm:cxn modelId="{F98673A0-7A92-4EF4-BA8C-F15864228704}" type="presParOf" srcId="{80EBB468-BF90-44AC-8CC4-9411D0EEEBDB}" destId="{E1B35023-388B-49F1-8924-97FDECD07B49}" srcOrd="0" destOrd="0" presId="urn:microsoft.com/office/officeart/2005/8/layout/vList5"/>
    <dgm:cxn modelId="{FF978B1A-C910-4B2D-A0A0-4E2695D3AB16}" type="presParOf" srcId="{E1B35023-388B-49F1-8924-97FDECD07B49}" destId="{40944215-FAC0-4079-B783-EF6A568B4695}" srcOrd="0" destOrd="0" presId="urn:microsoft.com/office/officeart/2005/8/layout/vList5"/>
    <dgm:cxn modelId="{A6E37053-9A7D-487C-B715-CA69A098E38B}" type="presParOf" srcId="{E1B35023-388B-49F1-8924-97FDECD07B49}" destId="{0A9B9C59-1EA2-418E-9ECC-3955850B7F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C0FA3-11A6-4792-B708-B361F4CFF02B}">
      <dsp:nvSpPr>
        <dsp:cNvPr id="0" name=""/>
        <dsp:cNvSpPr/>
      </dsp:nvSpPr>
      <dsp:spPr>
        <a:xfrm>
          <a:off x="827" y="0"/>
          <a:ext cx="2152426" cy="3886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ambria" panose="02040503050406030204" pitchFamily="18" charset="0"/>
            </a:rPr>
            <a:t>Streetlight</a:t>
          </a:r>
          <a:endParaRPr lang="en-US" sz="3300" kern="1200" dirty="0">
            <a:latin typeface="Cambria" panose="02040503050406030204" pitchFamily="18" charset="0"/>
          </a:endParaRPr>
        </a:p>
      </dsp:txBody>
      <dsp:txXfrm>
        <a:off x="827" y="0"/>
        <a:ext cx="2152426" cy="1165860"/>
      </dsp:txXfrm>
    </dsp:sp>
    <dsp:sp modelId="{683E7BDA-F3A4-4AEE-93E6-C1124B8256B7}">
      <dsp:nvSpPr>
        <dsp:cNvPr id="0" name=""/>
        <dsp:cNvSpPr/>
      </dsp:nvSpPr>
      <dsp:spPr>
        <a:xfrm>
          <a:off x="216070" y="1165860"/>
          <a:ext cx="1721941" cy="2526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Transmit Data</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kern="1200" dirty="0" smtClean="0"/>
            <a:t>Receive Data</a:t>
          </a:r>
        </a:p>
        <a:p>
          <a:pPr lvl="0" algn="ctr" defTabSz="1022350">
            <a:lnSpc>
              <a:spcPct val="90000"/>
            </a:lnSpc>
            <a:spcBef>
              <a:spcPct val="0"/>
            </a:spcBef>
            <a:spcAft>
              <a:spcPct val="35000"/>
            </a:spcAft>
          </a:pPr>
          <a:endParaRPr lang="en-US" sz="2300" kern="1200" dirty="0"/>
        </a:p>
      </dsp:txBody>
      <dsp:txXfrm>
        <a:off x="266504" y="1216294"/>
        <a:ext cx="1621073" cy="2425162"/>
      </dsp:txXfrm>
    </dsp:sp>
    <dsp:sp modelId="{88010D3E-66E4-4452-8EB5-7ACF32C2924E}">
      <dsp:nvSpPr>
        <dsp:cNvPr id="0" name=""/>
        <dsp:cNvSpPr/>
      </dsp:nvSpPr>
      <dsp:spPr>
        <a:xfrm>
          <a:off x="2314686" y="0"/>
          <a:ext cx="2152426" cy="3886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Smart Meter</a:t>
          </a:r>
          <a:endParaRPr lang="en-US" sz="3300" kern="1200" dirty="0">
            <a:latin typeface="+mj-lt"/>
          </a:endParaRPr>
        </a:p>
      </dsp:txBody>
      <dsp:txXfrm>
        <a:off x="2314686" y="0"/>
        <a:ext cx="2152426" cy="1165860"/>
      </dsp:txXfrm>
    </dsp:sp>
    <dsp:sp modelId="{5DA0C54B-5DB5-4726-A8E5-7D6FD6A5121D}">
      <dsp:nvSpPr>
        <dsp:cNvPr id="0" name=""/>
        <dsp:cNvSpPr/>
      </dsp:nvSpPr>
      <dsp:spPr>
        <a:xfrm>
          <a:off x="4629373" y="0"/>
          <a:ext cx="2152426" cy="3886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Raspberry Pi</a:t>
          </a:r>
          <a:endParaRPr lang="en-US" sz="3300" kern="1200" dirty="0">
            <a:latin typeface="+mj-lt"/>
          </a:endParaRPr>
        </a:p>
      </dsp:txBody>
      <dsp:txXfrm>
        <a:off x="4629373" y="0"/>
        <a:ext cx="2152426" cy="1165860"/>
      </dsp:txXfrm>
    </dsp:sp>
    <dsp:sp modelId="{A0EA198F-E130-4A8E-B363-6332A9DC76F3}">
      <dsp:nvSpPr>
        <dsp:cNvPr id="0" name=""/>
        <dsp:cNvSpPr/>
      </dsp:nvSpPr>
      <dsp:spPr>
        <a:xfrm>
          <a:off x="4843788" y="1165860"/>
          <a:ext cx="1721941" cy="2526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mbria" panose="02040503050406030204" pitchFamily="18" charset="0"/>
            </a:rPr>
            <a:t>Receive</a:t>
          </a:r>
        </a:p>
        <a:p>
          <a:pPr lvl="0" algn="ctr" defTabSz="1022350">
            <a:lnSpc>
              <a:spcPct val="90000"/>
            </a:lnSpc>
            <a:spcBef>
              <a:spcPct val="0"/>
            </a:spcBef>
            <a:spcAft>
              <a:spcPct val="35000"/>
            </a:spcAft>
          </a:pPr>
          <a:r>
            <a:rPr lang="en-US" sz="2300" kern="1200" dirty="0" smtClean="0">
              <a:latin typeface="Cambria" panose="02040503050406030204" pitchFamily="18" charset="0"/>
            </a:rPr>
            <a:t>Data</a:t>
          </a:r>
        </a:p>
      </dsp:txBody>
      <dsp:txXfrm>
        <a:off x="4894222" y="1216294"/>
        <a:ext cx="1621073" cy="2425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9C59-1EA2-418E-9ECC-3955850B7F7F}">
      <dsp:nvSpPr>
        <dsp:cNvPr id="0" name=""/>
        <dsp:cNvSpPr/>
      </dsp:nvSpPr>
      <dsp:spPr>
        <a:xfrm rot="5400000">
          <a:off x="3740096" y="-717292"/>
          <a:ext cx="2675744" cy="47792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900MHz quad-core Cortex-A7 CPU</a:t>
          </a:r>
          <a:endParaRPr lang="en-US" sz="1600" kern="1200" dirty="0"/>
        </a:p>
        <a:p>
          <a:pPr marL="171450" lvl="1" indent="-171450" algn="l" defTabSz="711200" rtl="0">
            <a:lnSpc>
              <a:spcPct val="90000"/>
            </a:lnSpc>
            <a:spcBef>
              <a:spcPct val="0"/>
            </a:spcBef>
            <a:spcAft>
              <a:spcPct val="15000"/>
            </a:spcAft>
            <a:buChar char="••"/>
          </a:pPr>
          <a:r>
            <a:rPr lang="en-US" sz="1600" kern="1200" dirty="0" smtClean="0"/>
            <a:t>1GB RAM</a:t>
          </a:r>
          <a:endParaRPr lang="en-US" sz="1600" kern="1200" dirty="0"/>
        </a:p>
        <a:p>
          <a:pPr marL="171450" lvl="1" indent="-171450" algn="l" defTabSz="711200" rtl="0">
            <a:lnSpc>
              <a:spcPct val="90000"/>
            </a:lnSpc>
            <a:spcBef>
              <a:spcPct val="0"/>
            </a:spcBef>
            <a:spcAft>
              <a:spcPct val="15000"/>
            </a:spcAft>
            <a:buChar char="••"/>
          </a:pPr>
          <a:r>
            <a:rPr lang="en-US" sz="1600" kern="1200" dirty="0" smtClean="0"/>
            <a:t>4 USB ports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40 GPIO pins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Full HDMI port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Micro SD card slot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Linux </a:t>
          </a:r>
          <a:r>
            <a:rPr lang="en-US" sz="1600" kern="1200" dirty="0" err="1" smtClean="0"/>
            <a:t>Raspbian</a:t>
          </a:r>
          <a:r>
            <a:rPr lang="en-US" sz="1600" kern="1200" dirty="0" smtClean="0"/>
            <a:t> loaded</a:t>
          </a:r>
          <a:endParaRPr lang="en-US" sz="1600" kern="1200" dirty="0"/>
        </a:p>
        <a:p>
          <a:pPr marL="171450" lvl="1" indent="-171450" algn="l" defTabSz="711200" rtl="0">
            <a:lnSpc>
              <a:spcPct val="90000"/>
            </a:lnSpc>
            <a:spcBef>
              <a:spcPct val="0"/>
            </a:spcBef>
            <a:spcAft>
              <a:spcPct val="15000"/>
            </a:spcAft>
            <a:buChar char="••"/>
          </a:pPr>
          <a:r>
            <a:rPr lang="en-US" sz="1600" kern="1200" dirty="0" err="1" smtClean="0"/>
            <a:t>XBee</a:t>
          </a:r>
          <a:r>
            <a:rPr lang="en-US" sz="1600" kern="1200" dirty="0" smtClean="0"/>
            <a:t> functionality using GPIO pins</a:t>
          </a:r>
          <a:endParaRPr lang="en-US" sz="1600" kern="1200" dirty="0"/>
        </a:p>
      </dsp:txBody>
      <dsp:txXfrm rot="-5400000">
        <a:off x="2688337" y="465086"/>
        <a:ext cx="4648645" cy="2414506"/>
      </dsp:txXfrm>
    </dsp:sp>
    <dsp:sp modelId="{40944215-FAC0-4079-B783-EF6A568B4695}">
      <dsp:nvSpPr>
        <dsp:cNvPr id="0" name=""/>
        <dsp:cNvSpPr/>
      </dsp:nvSpPr>
      <dsp:spPr>
        <a:xfrm>
          <a:off x="18447" y="0"/>
          <a:ext cx="2688336" cy="3344680"/>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49681" y="131234"/>
        <a:ext cx="2425868" cy="3082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9C59-1EA2-418E-9ECC-3955850B7F7F}">
      <dsp:nvSpPr>
        <dsp:cNvPr id="0" name=""/>
        <dsp:cNvSpPr/>
      </dsp:nvSpPr>
      <dsp:spPr>
        <a:xfrm rot="5400000">
          <a:off x="3740096" y="-717292"/>
          <a:ext cx="2675744" cy="47792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2.4GHZ using IEEE 802.15.4</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P2P and multi-point Mesh Network</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3.3V, 50mA Input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1mW Output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300ft max outdoor range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 10-bit ADC input pins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65536 Channels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Local or over-air configuration</a:t>
          </a:r>
          <a:endParaRPr lang="en-US" sz="1600" kern="1200" dirty="0"/>
        </a:p>
      </dsp:txBody>
      <dsp:txXfrm rot="-5400000">
        <a:off x="2688337" y="465086"/>
        <a:ext cx="4648645" cy="2414506"/>
      </dsp:txXfrm>
    </dsp:sp>
    <dsp:sp modelId="{40944215-FAC0-4079-B783-EF6A568B4695}">
      <dsp:nvSpPr>
        <dsp:cNvPr id="0" name=""/>
        <dsp:cNvSpPr/>
      </dsp:nvSpPr>
      <dsp:spPr>
        <a:xfrm>
          <a:off x="0" y="0"/>
          <a:ext cx="2688336" cy="3344680"/>
        </a:xfrm>
        <a:prstGeom prst="round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31234" y="131234"/>
        <a:ext cx="2425868" cy="30822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21698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30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20000"/>
              </a:lnSpc>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224830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649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78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65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269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075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183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38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427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33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205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18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497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847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582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allows</a:t>
            </a:r>
            <a:r>
              <a:rPr lang="en-US" baseline="0" dirty="0" smtClean="0"/>
              <a:t> them to not only know the exact time of the outage but also if other devices are effected (Ill talk more about that) and the exact location so they can pinpoint the problem which leads to less troubleshooting</a:t>
            </a:r>
            <a:endParaRPr lang="en-US" dirty="0"/>
          </a:p>
        </p:txBody>
      </p:sp>
    </p:spTree>
    <p:extLst>
      <p:ext uri="{BB962C8B-B14F-4D97-AF65-F5344CB8AC3E}">
        <p14:creationId xmlns:p14="http://schemas.microsoft.com/office/powerpoint/2010/main" val="139248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Each Streetlight</a:t>
            </a:r>
            <a:r>
              <a:rPr lang="en-US" baseline="0" dirty="0" smtClean="0"/>
              <a:t> now becomes a Node to the entire mesh network. The more streetlights the stronger the mesh network becomes. Now any Buildings can now be connected to these nodes by the Smart Meters on the building. This strengthens the mesh network and now brings the same functionality to buildings. With the number of streetlights on our campus this picture would be a good representation of Smart Streetlights being implemented on campus.</a:t>
            </a:r>
            <a:endParaRPr lang="en-US" dirty="0"/>
          </a:p>
        </p:txBody>
      </p:sp>
    </p:spTree>
    <p:extLst>
      <p:ext uri="{BB962C8B-B14F-4D97-AF65-F5344CB8AC3E}">
        <p14:creationId xmlns:p14="http://schemas.microsoft.com/office/powerpoint/2010/main" val="58824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82077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20000"/>
              </a:lnSpc>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362351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10/22/2015</a:t>
            </a:fld>
            <a:endParaRPr lang="en-US"/>
          </a:p>
        </p:txBody>
      </p:sp>
      <p:sp>
        <p:nvSpPr>
          <p:cNvPr id="9" name="Slide Number Placeholder 8"/>
          <p:cNvSpPr>
            <a:spLocks noGrp="1"/>
          </p:cNvSpPr>
          <p:nvPr>
            <p:ph type="sldNum" sz="quarter" idx="11"/>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10/22/2015</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sz="5400" dirty="0" smtClean="0"/>
              <a:t>Smart Streetlight </a:t>
            </a:r>
            <a:br>
              <a:rPr lang="en" sz="5400" dirty="0" smtClean="0"/>
            </a:br>
            <a:r>
              <a:rPr lang="en" sz="5400" dirty="0" smtClean="0"/>
              <a:t>Proof of Concept</a:t>
            </a:r>
            <a:br>
              <a:rPr lang="en" sz="5400" dirty="0" smtClean="0"/>
            </a:br>
            <a:endParaRPr lang="en" sz="5400" dirty="0"/>
          </a:p>
        </p:txBody>
      </p:sp>
      <p:sp>
        <p:nvSpPr>
          <p:cNvPr id="31" name="Shape 31"/>
          <p:cNvSpPr txBox="1">
            <a:spLocks noGrp="1"/>
          </p:cNvSpPr>
          <p:nvPr>
            <p:ph type="subTitle" idx="1"/>
          </p:nvPr>
        </p:nvSpPr>
        <p:spPr>
          <a:xfrm>
            <a:off x="7239000" y="4324350"/>
            <a:ext cx="1344706" cy="800100"/>
          </a:xfrm>
          <a:prstGeom prst="rect">
            <a:avLst/>
          </a:prstGeom>
        </p:spPr>
        <p:txBody>
          <a:bodyPr lIns="91425" tIns="91425" rIns="91425" bIns="91425" anchor="t" anchorCtr="0">
            <a:noAutofit/>
          </a:bodyPr>
          <a:lstStyle/>
          <a:p>
            <a:pPr>
              <a:spcBef>
                <a:spcPts val="0"/>
              </a:spcBef>
              <a:buNone/>
            </a:pPr>
            <a:r>
              <a:rPr lang="en" dirty="0" smtClean="0">
                <a:solidFill>
                  <a:schemeClr val="tx1">
                    <a:lumMod val="65000"/>
                    <a:lumOff val="35000"/>
                  </a:schemeClr>
                </a:solidFill>
              </a:rPr>
              <a:t>Group 9</a:t>
            </a:r>
            <a:endParaRPr lang="en" dirty="0">
              <a:solidFill>
                <a:schemeClr val="tx1">
                  <a:lumMod val="65000"/>
                  <a:lumOff val="35000"/>
                </a:schemeClr>
              </a:solidFill>
            </a:endParaRPr>
          </a:p>
          <a:p>
            <a:pPr>
              <a:spcBef>
                <a:spcPts val="0"/>
              </a:spcBef>
              <a:buNone/>
            </a:pPr>
            <a:r>
              <a:rPr lang="en" dirty="0" smtClean="0">
                <a:solidFill>
                  <a:schemeClr val="tx1">
                    <a:lumMod val="65000"/>
                    <a:lumOff val="35000"/>
                  </a:schemeClr>
                </a:solidFill>
              </a:rPr>
              <a:t>10/22/15</a:t>
            </a:r>
            <a:endParaRPr lang="en"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extBox 1"/>
          <p:cNvSpPr txBox="1"/>
          <p:nvPr/>
        </p:nvSpPr>
        <p:spPr>
          <a:xfrm>
            <a:off x="152400" y="3638550"/>
            <a:ext cx="3962400" cy="1323439"/>
          </a:xfrm>
          <a:prstGeom prst="rect">
            <a:avLst/>
          </a:prstGeom>
          <a:noFill/>
        </p:spPr>
        <p:txBody>
          <a:bodyPr wrap="square" rtlCol="0">
            <a:spAutoFit/>
          </a:bodyPr>
          <a:lstStyle/>
          <a:p>
            <a:r>
              <a:rPr lang="en-US" sz="2000" dirty="0" smtClean="0">
                <a:solidFill>
                  <a:schemeClr val="tx1">
                    <a:lumMod val="65000"/>
                    <a:lumOff val="35000"/>
                  </a:schemeClr>
                </a:solidFill>
              </a:rPr>
              <a:t>Thor Cutler</a:t>
            </a:r>
          </a:p>
          <a:p>
            <a:r>
              <a:rPr lang="en-US" sz="2000" dirty="0" smtClean="0">
                <a:solidFill>
                  <a:schemeClr val="tx1">
                    <a:lumMod val="65000"/>
                    <a:lumOff val="35000"/>
                  </a:schemeClr>
                </a:solidFill>
              </a:rPr>
              <a:t>Tucker Russ</a:t>
            </a:r>
          </a:p>
          <a:p>
            <a:r>
              <a:rPr lang="en-US" sz="2000" dirty="0" smtClean="0">
                <a:solidFill>
                  <a:schemeClr val="tx1">
                    <a:lumMod val="65000"/>
                    <a:lumOff val="35000"/>
                  </a:schemeClr>
                </a:solidFill>
              </a:rPr>
              <a:t>Anthony Giordano</a:t>
            </a:r>
          </a:p>
          <a:p>
            <a:r>
              <a:rPr lang="en-US" sz="2000" dirty="0" smtClean="0">
                <a:solidFill>
                  <a:schemeClr val="tx1">
                    <a:lumMod val="65000"/>
                    <a:lumOff val="35000"/>
                  </a:schemeClr>
                </a:solidFill>
              </a:rPr>
              <a:t>Brandon Berry</a:t>
            </a:r>
            <a:endParaRPr lang="en-US" sz="2000" dirty="0">
              <a:solidFill>
                <a:schemeClr val="tx1">
                  <a:lumMod val="65000"/>
                  <a:lumOff val="35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7620000" cy="857250"/>
          </a:xfrm>
        </p:spPr>
        <p:txBody>
          <a:bodyPr/>
          <a:lstStyle/>
          <a:p>
            <a:r>
              <a:rPr lang="en-US" sz="2000" dirty="0" smtClean="0"/>
              <a:t>System Requirements Example Test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9" name="Text Placeholder 2"/>
          <p:cNvSpPr txBox="1">
            <a:spLocks/>
          </p:cNvSpPr>
          <p:nvPr/>
        </p:nvSpPr>
        <p:spPr>
          <a:xfrm>
            <a:off x="457200" y="1200150"/>
            <a:ext cx="7620000" cy="372568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r>
              <a:rPr lang="en-US" dirty="0" smtClean="0"/>
              <a:t>Test R_S1</a:t>
            </a:r>
            <a:r>
              <a:rPr lang="en-US" dirty="0"/>
              <a:t>:  </a:t>
            </a:r>
            <a:endParaRPr lang="en-US" dirty="0" smtClean="0"/>
          </a:p>
          <a:p>
            <a:pPr lvl="0"/>
            <a:r>
              <a:rPr lang="en-US" dirty="0" smtClean="0"/>
              <a:t>A </a:t>
            </a:r>
            <a:r>
              <a:rPr lang="en-US" dirty="0"/>
              <a:t>monitored device on the SSLS Demo Model will be turned off and a timer will be started. </a:t>
            </a:r>
          </a:p>
          <a:p>
            <a:pPr lvl="1"/>
            <a:r>
              <a:rPr lang="en-US" dirty="0"/>
              <a:t>_____   In 10 Seconds or less the SSLS Demo Model monitor needs to have updated information.</a:t>
            </a:r>
          </a:p>
          <a:p>
            <a:pPr lvl="1"/>
            <a:r>
              <a:rPr lang="en-US" dirty="0"/>
              <a:t>_____   The updated information must accurately show which monitored device has lost power.</a:t>
            </a:r>
          </a:p>
          <a:p>
            <a:pPr lvl="1"/>
            <a:r>
              <a:rPr lang="en-US" dirty="0"/>
              <a:t>_____   The updated information must show how long ago the monitored device lost power accurate to +- 10 seconds.</a:t>
            </a:r>
          </a:p>
          <a:p>
            <a:pPr marL="114300" indent="0">
              <a:buFont typeface="Arial" pitchFamily="34" charset="0"/>
              <a:buNone/>
            </a:pPr>
            <a:endParaRPr lang="en-US" dirty="0" smtClean="0"/>
          </a:p>
          <a:p>
            <a:endParaRPr lang="en-US" dirty="0" smtClean="0"/>
          </a:p>
          <a:p>
            <a:endParaRPr lang="en-US" dirty="0"/>
          </a:p>
        </p:txBody>
      </p:sp>
      <p:sp>
        <p:nvSpPr>
          <p:cNvPr id="10" name="TextBox 9"/>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1" name="TextBox 10"/>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332089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434101"/>
            <a:ext cx="7620000" cy="472679"/>
          </a:xfrm>
          <a:prstGeom prst="rect">
            <a:avLst/>
          </a:prstGeom>
        </p:spPr>
        <p:txBody>
          <a:bodyPr lIns="91425" tIns="91425" rIns="91425" bIns="91425" anchor="b" anchorCtr="0">
            <a:noAutofit/>
          </a:bodyPr>
          <a:lstStyle/>
          <a:p>
            <a:pPr lvl="0">
              <a:spcBef>
                <a:spcPts val="0"/>
              </a:spcBef>
              <a:buNone/>
            </a:pPr>
            <a:r>
              <a:rPr lang="en" sz="2000" dirty="0" smtClean="0"/>
              <a:t>Components</a:t>
            </a:r>
            <a:endParaRPr lang="en" sz="2000" dirty="0"/>
          </a:p>
        </p:txBody>
      </p:sp>
      <p:graphicFrame>
        <p:nvGraphicFramePr>
          <p:cNvPr id="2" name="Diagram 1"/>
          <p:cNvGraphicFramePr/>
          <p:nvPr>
            <p:extLst>
              <p:ext uri="{D42A27DB-BD31-4B8C-83A1-F6EECF244321}">
                <p14:modId xmlns:p14="http://schemas.microsoft.com/office/powerpoint/2010/main" val="4219388014"/>
              </p:ext>
            </p:extLst>
          </p:nvPr>
        </p:nvGraphicFramePr>
        <p:xfrm>
          <a:off x="990600" y="1123950"/>
          <a:ext cx="6781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520529" y="2266950"/>
            <a:ext cx="1721941" cy="2526030"/>
            <a:chOff x="216070" y="1165860"/>
            <a:chExt cx="1721941" cy="2526030"/>
          </a:xfrm>
        </p:grpSpPr>
        <p:sp>
          <p:nvSpPr>
            <p:cNvPr id="5" name="Rounded Rectangle 4"/>
            <p:cNvSpPr/>
            <p:nvPr/>
          </p:nvSpPr>
          <p:spPr>
            <a:xfrm>
              <a:off x="216070" y="1165860"/>
              <a:ext cx="1721941" cy="25260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266504" y="1216294"/>
              <a:ext cx="1621073" cy="2425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Transmit Data</a:t>
              </a:r>
            </a:p>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kern="1200" dirty="0" smtClean="0"/>
                <a:t>Receive Data</a:t>
              </a:r>
            </a:p>
            <a:p>
              <a:pPr lvl="0" algn="ctr" defTabSz="1022350">
                <a:lnSpc>
                  <a:spcPct val="90000"/>
                </a:lnSpc>
                <a:spcBef>
                  <a:spcPct val="0"/>
                </a:spcBef>
                <a:spcAft>
                  <a:spcPct val="35000"/>
                </a:spcAft>
              </a:pPr>
              <a:endParaRPr lang="en-US" sz="2300" kern="1200" dirty="0"/>
            </a:p>
          </p:txBody>
        </p:sp>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9" name="TextBox 8"/>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0" name="TextBox 9"/>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837"/>
            <a:ext cx="8229600" cy="857250"/>
          </a:xfrm>
          <a:prstGeom prst="rect">
            <a:avLst/>
          </a:prstGeom>
        </p:spPr>
        <p:txBody>
          <a:bodyPr lIns="91425" tIns="91425" rIns="91425" bIns="91425" anchor="b" anchorCtr="0">
            <a:noAutofit/>
          </a:bodyPr>
          <a:lstStyle/>
          <a:p>
            <a:pPr lvl="0" rtl="0">
              <a:spcBef>
                <a:spcPts val="0"/>
              </a:spcBef>
              <a:buClr>
                <a:schemeClr val="dk1"/>
              </a:buClr>
              <a:buSzPct val="61111"/>
              <a:buFont typeface="Arial"/>
              <a:buNone/>
            </a:pPr>
            <a:r>
              <a:rPr lang="en" sz="2000" dirty="0" smtClean="0"/>
              <a:t>Raspberry Pi 2</a:t>
            </a:r>
            <a:endParaRPr lang="en" sz="2000" dirty="0"/>
          </a:p>
          <a:p>
            <a:pPr>
              <a:spcBef>
                <a:spcPts val="0"/>
              </a:spcBef>
              <a:buNone/>
            </a:pPr>
            <a:endParaRPr sz="1400" b="0" dirty="0"/>
          </a:p>
        </p:txBody>
      </p:sp>
      <p:graphicFrame>
        <p:nvGraphicFramePr>
          <p:cNvPr id="3" name="Diagram 2"/>
          <p:cNvGraphicFramePr/>
          <p:nvPr>
            <p:extLst>
              <p:ext uri="{D42A27DB-BD31-4B8C-83A1-F6EECF244321}">
                <p14:modId xmlns:p14="http://schemas.microsoft.com/office/powerpoint/2010/main" val="2647393304"/>
              </p:ext>
            </p:extLst>
          </p:nvPr>
        </p:nvGraphicFramePr>
        <p:xfrm>
          <a:off x="457200" y="1047750"/>
          <a:ext cx="7467600" cy="33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tatic.electronicsweekly.com/news/wp-content/uploads/sites/16/2015/02/11feb15-Raspberry-Pi-2-j-48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114550"/>
            <a:ext cx="2115651" cy="1313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57693280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752"/>
            <a:ext cx="8229600" cy="472678"/>
          </a:xfrm>
        </p:spPr>
        <p:txBody>
          <a:bodyPr/>
          <a:lstStyle/>
          <a:p>
            <a:r>
              <a:rPr lang="en" sz="2000" dirty="0" smtClean="0"/>
              <a:t>SSLS User Interface</a:t>
            </a:r>
            <a:endParaRPr lang="en-US" sz="2000" dirty="0">
              <a:solidFill>
                <a:srgbClr val="FF0000"/>
              </a:solidFill>
            </a:endParaRPr>
          </a:p>
        </p:txBody>
      </p:sp>
      <p:sp>
        <p:nvSpPr>
          <p:cNvPr id="3" name="Text Placeholder 2"/>
          <p:cNvSpPr>
            <a:spLocks noGrp="1"/>
          </p:cNvSpPr>
          <p:nvPr>
            <p:ph type="body" idx="1"/>
          </p:nvPr>
        </p:nvSpPr>
        <p:spPr/>
        <p:txBody>
          <a:bodyPr/>
          <a:lstStyle/>
          <a:p>
            <a:r>
              <a:rPr lang="en-US" dirty="0"/>
              <a:t>Real-time status notifications every 10 seconds or less</a:t>
            </a:r>
          </a:p>
          <a:p>
            <a:r>
              <a:rPr lang="en-US" dirty="0"/>
              <a:t>Touchscreen UI for simplicity</a:t>
            </a:r>
          </a:p>
          <a:p>
            <a:pPr lvl="1"/>
            <a:r>
              <a:rPr lang="en-US" dirty="0"/>
              <a:t>Configurable using </a:t>
            </a:r>
            <a:r>
              <a:rPr lang="en-US" dirty="0" err="1"/>
              <a:t>EVTest</a:t>
            </a:r>
            <a:r>
              <a:rPr lang="en-US" dirty="0"/>
              <a:t> to find screen bounds</a:t>
            </a:r>
          </a:p>
          <a:p>
            <a:pPr lvl="1"/>
            <a:r>
              <a:rPr lang="en-US" dirty="0"/>
              <a:t>Input these bounds in </a:t>
            </a:r>
            <a:r>
              <a:rPr lang="en-US" dirty="0" err="1"/>
              <a:t>Rasbian</a:t>
            </a:r>
            <a:r>
              <a:rPr lang="en-US" dirty="0"/>
              <a:t> root file:</a:t>
            </a:r>
          </a:p>
          <a:p>
            <a:pPr lvl="2"/>
            <a:r>
              <a:rPr lang="en-US" dirty="0" err="1"/>
              <a:t>Sudo</a:t>
            </a:r>
            <a:r>
              <a:rPr lang="en-US" dirty="0"/>
              <a:t>/</a:t>
            </a:r>
            <a:r>
              <a:rPr lang="en-US" dirty="0" err="1"/>
              <a:t>nano</a:t>
            </a:r>
            <a:r>
              <a:rPr lang="en-US" dirty="0"/>
              <a:t>/FILE/ -&gt;</a:t>
            </a:r>
          </a:p>
          <a:p>
            <a:pPr lvl="2"/>
            <a:r>
              <a:rPr lang="en-US" dirty="0" err="1"/>
              <a:t>Usr</a:t>
            </a:r>
            <a:r>
              <a:rPr lang="en-US" dirty="0"/>
              <a:t>/share/X11/</a:t>
            </a:r>
            <a:r>
              <a:rPr lang="en-US" dirty="0" err="1"/>
              <a:t>xorg.config.d</a:t>
            </a:r>
            <a:r>
              <a:rPr lang="en-US" dirty="0"/>
              <a:t>/10-evdev.conf</a:t>
            </a:r>
          </a:p>
          <a:p>
            <a:r>
              <a:rPr lang="en-US" dirty="0"/>
              <a:t>UI will most likely be written in Python</a:t>
            </a:r>
          </a:p>
          <a:p>
            <a:pPr lvl="1"/>
            <a:r>
              <a:rPr lang="en-US" dirty="0"/>
              <a:t>Chosen to easily interact with the </a:t>
            </a:r>
            <a:r>
              <a:rPr lang="en-US" dirty="0" err="1"/>
              <a:t>Rapberry</a:t>
            </a:r>
            <a:r>
              <a:rPr lang="en-US" dirty="0"/>
              <a:t> Pi’s GPIO pins</a:t>
            </a:r>
          </a:p>
          <a:p>
            <a:endParaRPr lang="en-US" dirty="0" smtClean="0"/>
          </a:p>
          <a:p>
            <a:endParaRPr lang="en-US" dirty="0"/>
          </a:p>
        </p:txBody>
      </p:sp>
      <p:pic>
        <p:nvPicPr>
          <p:cNvPr id="1026" name="Picture 2" descr="http://ecx.images-amazon.com/images/I/71gLzKKB1TL._SL1024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123" y="160899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304775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94651"/>
            <a:ext cx="8229600" cy="857250"/>
          </a:xfrm>
          <a:prstGeom prst="rect">
            <a:avLst/>
          </a:prstGeom>
        </p:spPr>
        <p:txBody>
          <a:bodyPr lIns="91425" tIns="91425" rIns="91425" bIns="91425" anchor="b" anchorCtr="0">
            <a:noAutofit/>
          </a:bodyPr>
          <a:lstStyle/>
          <a:p>
            <a:pPr lvl="0" rtl="0">
              <a:spcBef>
                <a:spcPts val="0"/>
              </a:spcBef>
              <a:buClr>
                <a:schemeClr val="dk1"/>
              </a:buClr>
              <a:buSzPct val="61111"/>
              <a:buFont typeface="Arial"/>
              <a:buNone/>
            </a:pPr>
            <a:r>
              <a:rPr lang="en" sz="2000" dirty="0" smtClean="0"/>
              <a:t>XBee Series 1</a:t>
            </a:r>
            <a:endParaRPr lang="en" sz="2000" dirty="0"/>
          </a:p>
          <a:p>
            <a:pPr>
              <a:spcBef>
                <a:spcPts val="0"/>
              </a:spcBef>
              <a:buNone/>
            </a:pPr>
            <a:endParaRPr sz="1400" b="0" dirty="0"/>
          </a:p>
        </p:txBody>
      </p:sp>
      <p:graphicFrame>
        <p:nvGraphicFramePr>
          <p:cNvPr id="3" name="Diagram 2"/>
          <p:cNvGraphicFramePr/>
          <p:nvPr>
            <p:extLst>
              <p:ext uri="{D42A27DB-BD31-4B8C-83A1-F6EECF244321}">
                <p14:modId xmlns:p14="http://schemas.microsoft.com/office/powerpoint/2010/main" val="4283019301"/>
              </p:ext>
            </p:extLst>
          </p:nvPr>
        </p:nvGraphicFramePr>
        <p:xfrm>
          <a:off x="457200" y="1047750"/>
          <a:ext cx="7467600" cy="33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sotope221.com/sva/classes/physical_computing/labs/lab-10-wireless/photos/DSC019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960518"/>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141470978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smtClean="0"/>
              <a:t>Configuration</a:t>
            </a:r>
            <a:endParaRPr lang="en-US" sz="2000" dirty="0"/>
          </a:p>
        </p:txBody>
      </p:sp>
      <p:sp>
        <p:nvSpPr>
          <p:cNvPr id="3" name="Text Placeholder 2"/>
          <p:cNvSpPr>
            <a:spLocks noGrp="1"/>
          </p:cNvSpPr>
          <p:nvPr>
            <p:ph type="body" idx="1"/>
          </p:nvPr>
        </p:nvSpPr>
        <p:spPr/>
        <p:txBody>
          <a:bodyPr/>
          <a:lstStyle/>
          <a:p>
            <a:r>
              <a:rPr lang="en-US" dirty="0" err="1" smtClean="0"/>
              <a:t>XBee</a:t>
            </a:r>
            <a:r>
              <a:rPr lang="en-US" dirty="0" smtClean="0"/>
              <a:t> devices will be configured using X-CTU, a free </a:t>
            </a:r>
            <a:r>
              <a:rPr lang="en-US" dirty="0"/>
              <a:t>multi-platform application </a:t>
            </a:r>
            <a:r>
              <a:rPr lang="en-US" dirty="0" smtClean="0"/>
              <a:t>by Digi</a:t>
            </a:r>
          </a:p>
          <a:p>
            <a:r>
              <a:rPr lang="en-US" dirty="0" smtClean="0"/>
              <a:t>It is generally used for simple designs and test conditions</a:t>
            </a:r>
          </a:p>
          <a:p>
            <a:r>
              <a:rPr lang="en-US" dirty="0" smtClean="0"/>
              <a:t>In the future we will need to develop code to receive signals from the monitored devices</a:t>
            </a:r>
          </a:p>
        </p:txBody>
      </p:sp>
      <p:pic>
        <p:nvPicPr>
          <p:cNvPr id="2052" name="Picture 4" descr="http://oceancontrols.com.au/images/D/0981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895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026" name="Picture 2" descr="https://www.safaribooksonline.com/library/view/the-hands-on-xbee/9780123914040/images/F000399bm13-9780123914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623"/>
            <a:ext cx="4381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0" name="TextBox 9"/>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4125373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Demonstration</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We are currently able to send signals using two </a:t>
            </a:r>
            <a:r>
              <a:rPr lang="en-US" dirty="0" err="1" smtClean="0"/>
              <a:t>XBee</a:t>
            </a:r>
            <a:r>
              <a:rPr lang="en-US" dirty="0" smtClean="0"/>
              <a:t> devices, allowing communication between two computers</a:t>
            </a:r>
          </a:p>
          <a:p>
            <a:endParaRPr lang="en-US" dirty="0"/>
          </a:p>
          <a:p>
            <a:endParaRPr lang="en-US" dirty="0"/>
          </a:p>
        </p:txBody>
      </p:sp>
      <p:pic>
        <p:nvPicPr>
          <p:cNvPr id="1028" name="Picture 4" descr="https://docs.digi.com/download/attachments/2625831/xbee_at_transmission.gif?version=3&amp;modificationDate=1437153124700&amp;api=v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95549"/>
            <a:ext cx="8382000" cy="2256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329130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33930"/>
            <a:ext cx="7620000" cy="857250"/>
          </a:xfrm>
        </p:spPr>
        <p:txBody>
          <a:bodyPr/>
          <a:lstStyle/>
          <a:p>
            <a:r>
              <a:rPr lang="en-US" sz="2000" dirty="0" smtClean="0"/>
              <a:t>Model Requirements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41430646"/>
              </p:ext>
            </p:extLst>
          </p:nvPr>
        </p:nvGraphicFramePr>
        <p:xfrm>
          <a:off x="238357" y="1253490"/>
          <a:ext cx="8199128" cy="2895600"/>
        </p:xfrm>
        <a:graphic>
          <a:graphicData uri="http://schemas.openxmlformats.org/drawingml/2006/table">
            <a:tbl>
              <a:tblPr/>
              <a:tblGrid>
                <a:gridCol w="828443">
                  <a:extLst>
                    <a:ext uri="{9D8B030D-6E8A-4147-A177-3AD203B41FA5}">
                      <a16:colId xmlns="" xmlns:a16="http://schemas.microsoft.com/office/drawing/2014/main" val="20000"/>
                    </a:ext>
                  </a:extLst>
                </a:gridCol>
                <a:gridCol w="2981740">
                  <a:extLst>
                    <a:ext uri="{9D8B030D-6E8A-4147-A177-3AD203B41FA5}">
                      <a16:colId xmlns="" xmlns:a16="http://schemas.microsoft.com/office/drawing/2014/main" val="20001"/>
                    </a:ext>
                  </a:extLst>
                </a:gridCol>
                <a:gridCol w="980660">
                  <a:extLst>
                    <a:ext uri="{9D8B030D-6E8A-4147-A177-3AD203B41FA5}">
                      <a16:colId xmlns="" xmlns:a16="http://schemas.microsoft.com/office/drawing/2014/main" val="20002"/>
                    </a:ext>
                  </a:extLst>
                </a:gridCol>
                <a:gridCol w="3408285">
                  <a:extLst>
                    <a:ext uri="{9D8B030D-6E8A-4147-A177-3AD203B41FA5}">
                      <a16:colId xmlns="" xmlns:a16="http://schemas.microsoft.com/office/drawing/2014/main" val="20003"/>
                    </a:ext>
                  </a:extLst>
                </a:gridCol>
              </a:tblGrid>
              <a:tr h="304800">
                <a:tc>
                  <a:txBody>
                    <a:bodyPr/>
                    <a:lstStyle/>
                    <a:p>
                      <a:pPr algn="l" fontAlgn="b"/>
                      <a:r>
                        <a:rPr lang="en-US" sz="1200" b="0" i="0" u="none" strike="noStrike" dirty="0">
                          <a:solidFill>
                            <a:srgbClr val="000000"/>
                          </a:solidFill>
                          <a:effectLst/>
                          <a:latin typeface="Calibri" panose="020F0502020204030204" pitchFamily="34" charset="0"/>
                        </a:rPr>
                        <a:t>Requirement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Requirement Statement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Need Mapping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000000"/>
                          </a:solidFill>
                          <a:effectLst/>
                          <a:latin typeface="Calibri" panose="020F0502020204030204" pitchFamily="34" charset="0"/>
                        </a:rPr>
                        <a:t>Explanation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838200">
                <a:tc>
                  <a:txBody>
                    <a:bodyPr/>
                    <a:lstStyle/>
                    <a:p>
                      <a:pPr algn="l" fontAlgn="b"/>
                      <a:r>
                        <a:rPr lang="en-US" sz="1400" b="0" i="0" u="none" strike="noStrike">
                          <a:solidFill>
                            <a:srgbClr val="000000"/>
                          </a:solidFill>
                          <a:effectLst/>
                          <a:latin typeface="Calibri" panose="020F0502020204030204" pitchFamily="34" charset="0"/>
                        </a:rPr>
                        <a:t>R_M1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 SSLS Demo Model shall be built on a cart making it mobile.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N_M3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Our whole demo will be built on a cart allowing presentations to be held in multiple locations and making working on the Demo easier.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9140">
                <a:tc>
                  <a:txBody>
                    <a:bodyPr/>
                    <a:lstStyle/>
                    <a:p>
                      <a:pPr algn="l" fontAlgn="b"/>
                      <a:r>
                        <a:rPr lang="en-US" sz="1400" b="0" i="0" u="none" strike="noStrike">
                          <a:solidFill>
                            <a:srgbClr val="000000"/>
                          </a:solidFill>
                          <a:effectLst/>
                          <a:latin typeface="Calibri" panose="020F0502020204030204" pitchFamily="34" charset="0"/>
                        </a:rPr>
                        <a:t>R_M2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 SSLS Demo Model shall have a monitor to display the status of all monitored devices.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N_M2</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N_Want6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 Demo will have the screen that displays the SSLS information for each light covered in R1 and R2.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38200">
                <a:tc>
                  <a:txBody>
                    <a:bodyPr/>
                    <a:lstStyle/>
                    <a:p>
                      <a:pPr algn="l" fontAlgn="b"/>
                      <a:r>
                        <a:rPr lang="en-US" sz="1400" b="0" i="0" u="none" strike="noStrike">
                          <a:solidFill>
                            <a:srgbClr val="000000"/>
                          </a:solidFill>
                          <a:effectLst/>
                          <a:latin typeface="Calibri" panose="020F0502020204030204" pitchFamily="34" charset="0"/>
                        </a:rPr>
                        <a:t>R_M3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The SSLS Demo Model shall have at least 1 street light and 1 smart meter that can be shut off to represent power loss.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N_M1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This part of the model will be used to represent power loss in a light allowing us to display how the system reacts to power loss in a monitored device.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0" name="TextBox 9"/>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p>
        </p:txBody>
      </p:sp>
    </p:spTree>
    <p:extLst>
      <p:ext uri="{BB962C8B-B14F-4D97-AF65-F5344CB8AC3E}">
        <p14:creationId xmlns:p14="http://schemas.microsoft.com/office/powerpoint/2010/main" val="32480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620000" cy="857250"/>
          </a:xfrm>
        </p:spPr>
        <p:txBody>
          <a:bodyPr/>
          <a:lstStyle/>
          <a:p>
            <a:r>
              <a:rPr lang="en-US" sz="2000" dirty="0" smtClean="0"/>
              <a:t>Model Design</a:t>
            </a:r>
            <a:endParaRPr lang="en-US" sz="2000" dirty="0"/>
          </a:p>
        </p:txBody>
      </p:sp>
      <p:sp>
        <p:nvSpPr>
          <p:cNvPr id="3" name="Content Placeholder 2"/>
          <p:cNvSpPr>
            <a:spLocks noGrp="1"/>
          </p:cNvSpPr>
          <p:nvPr>
            <p:ph idx="1"/>
          </p:nvPr>
        </p:nvSpPr>
        <p:spPr>
          <a:xfrm>
            <a:off x="990600" y="1114427"/>
            <a:ext cx="6172200" cy="3394472"/>
          </a:xfrm>
        </p:spPr>
        <p:txBody>
          <a:bodyPr/>
          <a:lstStyle/>
          <a:p>
            <a:r>
              <a:rPr lang="en-US" dirty="0" smtClean="0"/>
              <a:t>Model will be on a mobile cart</a:t>
            </a:r>
          </a:p>
          <a:p>
            <a:r>
              <a:rPr lang="en-US" dirty="0" smtClean="0"/>
              <a:t>Plexiglass will display electric components </a:t>
            </a:r>
          </a:p>
          <a:p>
            <a:r>
              <a:rPr lang="en-US" dirty="0" smtClean="0"/>
              <a:t>Model buildings will represent buildings of a city or campus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048000"/>
            <a:ext cx="2107543"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191896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00.i.aliimg.com/img/pb/163/839/541/541839163_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725937"/>
            <a:ext cx="2758345" cy="2101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71451"/>
            <a:ext cx="6172200" cy="857250"/>
          </a:xfrm>
        </p:spPr>
        <p:txBody>
          <a:bodyPr/>
          <a:lstStyle/>
          <a:p>
            <a:r>
              <a:rPr lang="en-US" sz="2000" dirty="0" smtClean="0"/>
              <a:t>LEDs for Model</a:t>
            </a:r>
            <a:endParaRPr lang="en-US" sz="2000" dirty="0"/>
          </a:p>
        </p:txBody>
      </p:sp>
      <p:sp>
        <p:nvSpPr>
          <p:cNvPr id="3" name="Content Placeholder 2"/>
          <p:cNvSpPr>
            <a:spLocks noGrp="1"/>
          </p:cNvSpPr>
          <p:nvPr>
            <p:ph idx="1"/>
          </p:nvPr>
        </p:nvSpPr>
        <p:spPr>
          <a:xfrm>
            <a:off x="609600" y="1028701"/>
            <a:ext cx="6172200" cy="3394472"/>
          </a:xfrm>
        </p:spPr>
        <p:txBody>
          <a:bodyPr/>
          <a:lstStyle/>
          <a:p>
            <a:r>
              <a:rPr lang="en-US" dirty="0" smtClean="0"/>
              <a:t>5050 SMD (</a:t>
            </a:r>
            <a:r>
              <a:rPr lang="en-US" dirty="0"/>
              <a:t>S</a:t>
            </a:r>
            <a:r>
              <a:rPr lang="en-US" dirty="0" smtClean="0"/>
              <a:t>urface Mount Diode)</a:t>
            </a:r>
          </a:p>
          <a:p>
            <a:endParaRPr lang="en-US" dirty="0"/>
          </a:p>
          <a:p>
            <a:r>
              <a:rPr lang="en-US" dirty="0" smtClean="0"/>
              <a:t>Dimensions: 5.0mm X 5.0mm</a:t>
            </a:r>
          </a:p>
          <a:p>
            <a:endParaRPr lang="en-US" dirty="0"/>
          </a:p>
          <a:p>
            <a:r>
              <a:rPr lang="en-US" dirty="0" smtClean="0"/>
              <a:t>Power Draw: 60mA @ 2.8 - 3.4 Volts</a:t>
            </a:r>
          </a:p>
          <a:p>
            <a:endParaRPr lang="en-US" dirty="0"/>
          </a:p>
          <a:p>
            <a:r>
              <a:rPr lang="en-US" dirty="0" smtClean="0"/>
              <a:t>Lumen Flux: 16-22 lumens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73348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Overview</a:t>
            </a:r>
            <a:endParaRPr lang="en-US" sz="2000" dirty="0"/>
          </a:p>
        </p:txBody>
      </p:sp>
      <p:sp>
        <p:nvSpPr>
          <p:cNvPr id="3" name="Content Placeholder 2"/>
          <p:cNvSpPr>
            <a:spLocks noGrp="1"/>
          </p:cNvSpPr>
          <p:nvPr>
            <p:ph idx="1"/>
          </p:nvPr>
        </p:nvSpPr>
        <p:spPr>
          <a:xfrm>
            <a:off x="457200" y="819150"/>
            <a:ext cx="7620000" cy="3600450"/>
          </a:xfrm>
        </p:spPr>
        <p:txBody>
          <a:bodyPr>
            <a:normAutofit/>
          </a:bodyPr>
          <a:lstStyle/>
          <a:p>
            <a:endParaRPr lang="en-US" dirty="0" smtClean="0"/>
          </a:p>
          <a:p>
            <a:r>
              <a:rPr lang="en-US" dirty="0" smtClean="0"/>
              <a:t>Introduction</a:t>
            </a:r>
          </a:p>
          <a:p>
            <a:r>
              <a:rPr lang="en-US" dirty="0" smtClean="0"/>
              <a:t>Current/Future System</a:t>
            </a:r>
          </a:p>
          <a:p>
            <a:r>
              <a:rPr lang="en-US" dirty="0"/>
              <a:t>Raspberry Pi SSLS User </a:t>
            </a:r>
            <a:r>
              <a:rPr lang="en-US" dirty="0" smtClean="0"/>
              <a:t>Interface</a:t>
            </a:r>
          </a:p>
          <a:p>
            <a:r>
              <a:rPr lang="en-US" dirty="0" err="1" smtClean="0"/>
              <a:t>XBee</a:t>
            </a:r>
            <a:r>
              <a:rPr lang="en-US" dirty="0" smtClean="0"/>
              <a:t> Communication</a:t>
            </a:r>
          </a:p>
          <a:p>
            <a:r>
              <a:rPr lang="en-US" dirty="0" smtClean="0"/>
              <a:t>LED </a:t>
            </a:r>
            <a:r>
              <a:rPr lang="en-US" dirty="0"/>
              <a:t>Lighting </a:t>
            </a:r>
            <a:r>
              <a:rPr lang="en-US" dirty="0" smtClean="0"/>
              <a:t>Specifications</a:t>
            </a:r>
          </a:p>
          <a:p>
            <a:r>
              <a:rPr lang="en-US" dirty="0"/>
              <a:t>DC Power Supply </a:t>
            </a:r>
            <a:r>
              <a:rPr lang="en-US" dirty="0" smtClean="0"/>
              <a:t>Specifications</a:t>
            </a:r>
            <a:endParaRPr lang="en-US" dirty="0"/>
          </a:p>
          <a:p>
            <a:r>
              <a:rPr lang="en-US" dirty="0" smtClean="0"/>
              <a:t>Smart </a:t>
            </a:r>
            <a:r>
              <a:rPr lang="en-US" dirty="0"/>
              <a:t>Meter Incorporation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49228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25041"/>
            <a:ext cx="5829300" cy="454819"/>
          </a:xfrm>
        </p:spPr>
        <p:txBody>
          <a:bodyPr/>
          <a:lstStyle/>
          <a:p>
            <a:r>
              <a:rPr lang="en-US" sz="2000" dirty="0" smtClean="0"/>
              <a:t>Benefits of LED’s</a:t>
            </a:r>
            <a:endParaRPr lang="en-US" sz="2000" dirty="0"/>
          </a:p>
        </p:txBody>
      </p:sp>
      <p:sp>
        <p:nvSpPr>
          <p:cNvPr id="3" name="Subtitle 2"/>
          <p:cNvSpPr>
            <a:spLocks noGrp="1"/>
          </p:cNvSpPr>
          <p:nvPr>
            <p:ph type="subTitle" idx="1"/>
          </p:nvPr>
        </p:nvSpPr>
        <p:spPr>
          <a:xfrm>
            <a:off x="609599" y="1352550"/>
            <a:ext cx="6400800" cy="3657600"/>
          </a:xfrm>
        </p:spPr>
        <p:txBody>
          <a:bodyPr>
            <a:normAutofit/>
          </a:bodyPr>
          <a:lstStyle/>
          <a:p>
            <a:pPr marL="342900" indent="-342900">
              <a:buFont typeface="Arial" panose="020B0604020202020204" pitchFamily="34" charset="0"/>
              <a:buChar char="•"/>
            </a:pPr>
            <a:r>
              <a:rPr lang="en-US" dirty="0" smtClean="0">
                <a:solidFill>
                  <a:schemeClr val="tx1"/>
                </a:solidFill>
              </a:rPr>
              <a:t>LEDs provide whiter light</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LEDs – 5500K vs. HPS(High Pressure Sodium) – 2200K</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62" y="3028950"/>
            <a:ext cx="6132273"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764713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Angle of the lighting</a:t>
            </a:r>
            <a:endParaRPr lang="en-US" sz="2000" dirty="0"/>
          </a:p>
        </p:txBody>
      </p:sp>
      <p:sp>
        <p:nvSpPr>
          <p:cNvPr id="3" name="Content Placeholder 2"/>
          <p:cNvSpPr>
            <a:spLocks noGrp="1"/>
          </p:cNvSpPr>
          <p:nvPr>
            <p:ph idx="1"/>
          </p:nvPr>
        </p:nvSpPr>
        <p:spPr/>
        <p:txBody>
          <a:bodyPr/>
          <a:lstStyle/>
          <a:p>
            <a:pPr indent="-342900"/>
            <a:r>
              <a:rPr lang="en-US" dirty="0" smtClean="0">
                <a:solidFill>
                  <a:schemeClr val="tx1"/>
                </a:solidFill>
              </a:rPr>
              <a:t>Light from LEDs can be </a:t>
            </a:r>
            <a:r>
              <a:rPr lang="en-US" dirty="0" smtClean="0"/>
              <a:t>directed </a:t>
            </a:r>
            <a:endParaRPr lang="en-US" dirty="0" smtClean="0">
              <a:solidFill>
                <a:schemeClr val="tx1"/>
              </a:solidFill>
            </a:endParaRPr>
          </a:p>
          <a:p>
            <a:pPr indent="-342900"/>
            <a:r>
              <a:rPr lang="en-US" dirty="0" smtClean="0">
                <a:solidFill>
                  <a:schemeClr val="tx1"/>
                </a:solidFill>
              </a:rPr>
              <a:t>Better light distribution, eliminating dark spots</a:t>
            </a:r>
          </a:p>
          <a:p>
            <a:pPr indent="-342900"/>
            <a:r>
              <a:rPr lang="en-US" dirty="0" smtClean="0"/>
              <a:t>Less street lights are needed</a:t>
            </a:r>
            <a:endParaRPr lang="en-US" dirty="0" smtClean="0">
              <a:solidFill>
                <a:schemeClr val="tx1"/>
              </a:solidFill>
            </a:endParaRPr>
          </a:p>
          <a:p>
            <a:pPr indent="-342900"/>
            <a:r>
              <a:rPr lang="en-US" dirty="0" smtClean="0">
                <a:solidFill>
                  <a:schemeClr val="tx1"/>
                </a:solidFill>
              </a:rPr>
              <a:t>Improved vertical lighting, better visibility for drivers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71800"/>
            <a:ext cx="4457700" cy="170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737713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ctv-africa.com/wp-content/uploads/2015/10/Eco-Friend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428750"/>
            <a:ext cx="1791147"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000" dirty="0" smtClean="0"/>
              <a:t>Lower Cost &amp; Environmentally Friendly</a:t>
            </a:r>
            <a:endParaRPr lang="en-US" sz="2000" dirty="0"/>
          </a:p>
        </p:txBody>
      </p:sp>
      <p:sp>
        <p:nvSpPr>
          <p:cNvPr id="3" name="Content Placeholder 2"/>
          <p:cNvSpPr>
            <a:spLocks noGrp="1"/>
          </p:cNvSpPr>
          <p:nvPr>
            <p:ph idx="1"/>
          </p:nvPr>
        </p:nvSpPr>
        <p:spPr>
          <a:xfrm>
            <a:off x="304800" y="1132010"/>
            <a:ext cx="7620000" cy="3600450"/>
          </a:xfrm>
        </p:spPr>
        <p:txBody>
          <a:bodyPr/>
          <a:lstStyle/>
          <a:p>
            <a:pPr indent="-342900"/>
            <a:r>
              <a:rPr lang="en-US" dirty="0" smtClean="0"/>
              <a:t>At</a:t>
            </a:r>
            <a:r>
              <a:rPr lang="en-US" dirty="0" smtClean="0">
                <a:solidFill>
                  <a:schemeClr val="tx1"/>
                </a:solidFill>
              </a:rPr>
              <a:t> 10 hours per night: </a:t>
            </a:r>
          </a:p>
          <a:p>
            <a:pPr marL="0" indent="0">
              <a:buNone/>
            </a:pPr>
            <a:r>
              <a:rPr lang="en-US" dirty="0"/>
              <a:t>	</a:t>
            </a:r>
            <a:r>
              <a:rPr lang="en-US" dirty="0" smtClean="0">
                <a:solidFill>
                  <a:schemeClr val="tx1"/>
                </a:solidFill>
              </a:rPr>
              <a:t>HPS - 290 watts | 1058 kwh per year</a:t>
            </a:r>
          </a:p>
          <a:p>
            <a:pPr marL="0" indent="0">
              <a:buNone/>
            </a:pPr>
            <a:r>
              <a:rPr lang="en-US" dirty="0"/>
              <a:t>	</a:t>
            </a:r>
            <a:r>
              <a:rPr lang="en-US" dirty="0" smtClean="0">
                <a:solidFill>
                  <a:schemeClr val="tx1"/>
                </a:solidFill>
              </a:rPr>
              <a:t>LED - 125 watts | 456 kwh per year</a:t>
            </a:r>
          </a:p>
          <a:p>
            <a:pPr indent="-342900"/>
            <a:endParaRPr lang="en-US" dirty="0" smtClean="0"/>
          </a:p>
          <a:p>
            <a:pPr indent="-342900"/>
            <a:r>
              <a:rPr lang="en-US" dirty="0" smtClean="0"/>
              <a:t>Less power means less CO2 emissions</a:t>
            </a:r>
          </a:p>
          <a:p>
            <a:pPr indent="-342900"/>
            <a:endParaRPr lang="en-US" dirty="0" smtClean="0"/>
          </a:p>
          <a:p>
            <a:pPr indent="-342900"/>
            <a:r>
              <a:rPr lang="en-US" dirty="0" smtClean="0"/>
              <a:t>Less maintenance mean less overall operation cost</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185147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6"/>
            <a:ext cx="6172200" cy="857250"/>
          </a:xfrm>
        </p:spPr>
        <p:txBody>
          <a:bodyPr/>
          <a:lstStyle/>
          <a:p>
            <a:r>
              <a:rPr lang="en-US" sz="2000" dirty="0" smtClean="0"/>
              <a:t>Street Light</a:t>
            </a:r>
            <a:endParaRPr lang="en-US" sz="2000" dirty="0"/>
          </a:p>
        </p:txBody>
      </p:sp>
      <p:sp>
        <p:nvSpPr>
          <p:cNvPr id="3" name="Content Placeholder 2"/>
          <p:cNvSpPr>
            <a:spLocks noGrp="1"/>
          </p:cNvSpPr>
          <p:nvPr>
            <p:ph idx="1"/>
          </p:nvPr>
        </p:nvSpPr>
        <p:spPr>
          <a:xfrm>
            <a:off x="685800" y="1200150"/>
            <a:ext cx="6172200" cy="3394472"/>
          </a:xfrm>
        </p:spPr>
        <p:txBody>
          <a:bodyPr/>
          <a:lstStyle/>
          <a:p>
            <a:r>
              <a:rPr lang="en-US" dirty="0" smtClean="0"/>
              <a:t>3D Printed model street lights</a:t>
            </a:r>
          </a:p>
          <a:p>
            <a:endParaRPr lang="en-US" dirty="0" smtClean="0"/>
          </a:p>
          <a:p>
            <a:r>
              <a:rPr lang="en-US" dirty="0" err="1" smtClean="0"/>
              <a:t>XBee</a:t>
            </a:r>
            <a:r>
              <a:rPr lang="en-US" dirty="0" smtClean="0"/>
              <a:t> and LEDs will be built into the street light</a:t>
            </a:r>
          </a:p>
          <a:p>
            <a:endParaRPr lang="en-US" dirty="0" smtClean="0"/>
          </a:p>
          <a:p>
            <a:r>
              <a:rPr lang="en-US" dirty="0" smtClean="0"/>
              <a:t>They will be connected in parallel with the </a:t>
            </a:r>
            <a:r>
              <a:rPr lang="en-US" dirty="0" err="1" smtClean="0"/>
              <a:t>XBee</a:t>
            </a:r>
            <a:r>
              <a:rPr lang="en-US" dirty="0" smtClean="0"/>
              <a:t> connected to a backup battery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6" name="TextBox 5"/>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530819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Schematic for </a:t>
            </a:r>
            <a:r>
              <a:rPr lang="en-US" sz="2000" dirty="0" err="1" smtClean="0"/>
              <a:t>XBee</a:t>
            </a:r>
            <a:r>
              <a:rPr lang="en-US" sz="2000" dirty="0" smtClean="0"/>
              <a:t> &amp; LEDs</a:t>
            </a:r>
            <a:endParaRPr lang="en-US"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90319"/>
            <a:ext cx="6446040" cy="337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6" name="TextBox 5"/>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029464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While DC Power is Connected</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150"/>
            <a:ext cx="7648575" cy="32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6" name="TextBox 5"/>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047956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6172200" cy="857250"/>
          </a:xfrm>
        </p:spPr>
        <p:txBody>
          <a:bodyPr>
            <a:noAutofit/>
          </a:bodyPr>
          <a:lstStyle/>
          <a:p>
            <a:r>
              <a:rPr lang="en-US" sz="2000" dirty="0" smtClean="0"/>
              <a:t>LED Input Current and Voltage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38350"/>
            <a:ext cx="7537077" cy="208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6" name="TextBox 5"/>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18858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7493"/>
            <a:ext cx="7620000" cy="857250"/>
          </a:xfrm>
        </p:spPr>
        <p:txBody>
          <a:bodyPr/>
          <a:lstStyle/>
          <a:p>
            <a:r>
              <a:rPr lang="en-US" sz="2000" dirty="0" smtClean="0"/>
              <a:t>Battery and </a:t>
            </a:r>
            <a:r>
              <a:rPr lang="en-US" sz="2000" dirty="0" err="1" smtClean="0"/>
              <a:t>XBee</a:t>
            </a:r>
            <a:r>
              <a:rPr lang="en-US" sz="2000" dirty="0" smtClean="0"/>
              <a:t> Input Voltage</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0350"/>
            <a:ext cx="65119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1428750"/>
            <a:ext cx="582930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rPr>
              <a:t>Three Diodes are used to reduce the voltage from 5 to 3.4 volts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3858484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
            <a:ext cx="6172200" cy="857250"/>
          </a:xfrm>
        </p:spPr>
        <p:txBody>
          <a:bodyPr/>
          <a:lstStyle/>
          <a:p>
            <a:r>
              <a:rPr lang="en-US" sz="2000" dirty="0" smtClean="0"/>
              <a:t>While DC Power is Disconnected</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44" y="2855759"/>
            <a:ext cx="5234756" cy="228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799438"/>
            <a:ext cx="6488483" cy="2123658"/>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mn-lt"/>
              </a:rPr>
              <a:t>Diodes are used to prevent the backflow of current when the DC power supply goes down</a:t>
            </a:r>
          </a:p>
          <a:p>
            <a:endParaRPr lang="en-US" sz="2200" dirty="0">
              <a:latin typeface="+mn-lt"/>
            </a:endParaRPr>
          </a:p>
          <a:p>
            <a:pPr marL="257175" indent="-257175">
              <a:buFont typeface="Arial" panose="020B0604020202020204" pitchFamily="34" charset="0"/>
              <a:buChar char="•"/>
            </a:pPr>
            <a:r>
              <a:rPr lang="en-US" sz="2200" dirty="0">
                <a:latin typeface="+mn-lt"/>
              </a:rPr>
              <a:t>This allows the </a:t>
            </a:r>
            <a:r>
              <a:rPr lang="en-US" sz="2200" dirty="0" err="1" smtClean="0">
                <a:latin typeface="+mn-lt"/>
              </a:rPr>
              <a:t>XBeeCheck</a:t>
            </a:r>
            <a:r>
              <a:rPr lang="en-US" sz="2200" dirty="0" smtClean="0">
                <a:latin typeface="+mn-lt"/>
              </a:rPr>
              <a:t> </a:t>
            </a:r>
            <a:r>
              <a:rPr lang="en-US" sz="2200" dirty="0">
                <a:latin typeface="+mn-lt"/>
              </a:rPr>
              <a:t>to see that the DC power supply has stopped working while the </a:t>
            </a:r>
            <a:r>
              <a:rPr lang="en-US" sz="2200" dirty="0" err="1" smtClean="0">
                <a:latin typeface="+mn-lt"/>
              </a:rPr>
              <a:t>XBee</a:t>
            </a:r>
            <a:r>
              <a:rPr lang="en-US" sz="2200" dirty="0" smtClean="0">
                <a:latin typeface="+mn-lt"/>
              </a:rPr>
              <a:t> </a:t>
            </a:r>
            <a:r>
              <a:rPr lang="en-US" sz="2200" dirty="0">
                <a:latin typeface="+mn-lt"/>
              </a:rPr>
              <a:t>itself still receives power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2810948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692"/>
            <a:ext cx="6172200" cy="857250"/>
          </a:xfrm>
        </p:spPr>
        <p:txBody>
          <a:bodyPr>
            <a:noAutofit/>
          </a:bodyPr>
          <a:lstStyle/>
          <a:p>
            <a:r>
              <a:rPr lang="en-US" sz="2000" dirty="0"/>
              <a:t>LED is off when the DC </a:t>
            </a:r>
            <a:r>
              <a:rPr lang="en-US" sz="2000" dirty="0" smtClean="0"/>
              <a:t>Power </a:t>
            </a:r>
            <a:r>
              <a:rPr lang="en-US" sz="2000" dirty="0"/>
              <a:t>goes down</a:t>
            </a:r>
            <a:br>
              <a:rPr lang="en-US" sz="2000" dirty="0"/>
            </a:br>
            <a:endParaRPr lang="en-US" sz="2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1371600"/>
            <a:ext cx="650036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6" name="TextBox 5"/>
          <p:cNvSpPr txBox="1"/>
          <p:nvPr/>
        </p:nvSpPr>
        <p:spPr>
          <a:xfrm>
            <a:off x="8458200" y="181599"/>
            <a:ext cx="627529" cy="215444"/>
          </a:xfrm>
          <a:prstGeom prst="rect">
            <a:avLst/>
          </a:prstGeom>
          <a:noFill/>
        </p:spPr>
        <p:txBody>
          <a:bodyPr wrap="square" rtlCol="0">
            <a:spAutoFit/>
          </a:bodyPr>
          <a:lstStyle/>
          <a:p>
            <a:pPr algn="ctr"/>
            <a:r>
              <a:rPr lang="en-US" sz="800" dirty="0" smtClean="0"/>
              <a:t>Brandon</a:t>
            </a:r>
            <a:endParaRPr lang="en-US" sz="800" dirty="0"/>
          </a:p>
        </p:txBody>
      </p:sp>
    </p:spTree>
    <p:extLst>
      <p:ext uri="{BB962C8B-B14F-4D97-AF65-F5344CB8AC3E}">
        <p14:creationId xmlns:p14="http://schemas.microsoft.com/office/powerpoint/2010/main" val="4124892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Entrepreneurial Project</a:t>
            </a:r>
            <a:endParaRPr lang="en-US" sz="2000" dirty="0"/>
          </a:p>
        </p:txBody>
      </p:sp>
      <p:sp>
        <p:nvSpPr>
          <p:cNvPr id="3" name="Content Placeholder 2"/>
          <p:cNvSpPr>
            <a:spLocks noGrp="1"/>
          </p:cNvSpPr>
          <p:nvPr>
            <p:ph idx="1"/>
          </p:nvPr>
        </p:nvSpPr>
        <p:spPr/>
        <p:txBody>
          <a:bodyPr/>
          <a:lstStyle/>
          <a:p>
            <a:r>
              <a:rPr lang="en-US" dirty="0" smtClean="0"/>
              <a:t>Project is fully funded by the Entrepreneurial Senior Design Department under Dr. Devine</a:t>
            </a:r>
            <a:endParaRPr lang="en-US" dirty="0"/>
          </a:p>
          <a:p>
            <a:r>
              <a:rPr lang="en-US" dirty="0" smtClean="0"/>
              <a:t>Funding for the project is covered up to $1,500</a:t>
            </a:r>
          </a:p>
          <a:p>
            <a:r>
              <a:rPr lang="en-US" dirty="0" smtClean="0"/>
              <a:t>Designed with special entrepreneurial characteristics</a:t>
            </a:r>
          </a:p>
          <a:p>
            <a:pPr lvl="1"/>
            <a:r>
              <a:rPr lang="en-US" dirty="0" smtClean="0"/>
              <a:t>Show the cost/benefits of implementation on FSU’s campus</a:t>
            </a:r>
          </a:p>
          <a:p>
            <a:pPr lvl="1"/>
            <a:r>
              <a:rPr lang="en-US" dirty="0" smtClean="0"/>
              <a:t>Create a real-time SSLS demo model proving this concept</a:t>
            </a:r>
          </a:p>
          <a:p>
            <a:pPr lvl="1"/>
            <a:r>
              <a:rPr lang="en-US" dirty="0" smtClean="0"/>
              <a:t>Have the potential to bring the demo to other campuses  demonstrated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3658276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70" y="142418"/>
            <a:ext cx="6172200" cy="857250"/>
          </a:xfrm>
        </p:spPr>
        <p:txBody>
          <a:bodyPr/>
          <a:lstStyle/>
          <a:p>
            <a:r>
              <a:rPr lang="en-US" sz="2000" dirty="0" smtClean="0"/>
              <a:t>What </a:t>
            </a:r>
            <a:r>
              <a:rPr lang="en-US" sz="2000" dirty="0"/>
              <a:t>W</a:t>
            </a:r>
            <a:r>
              <a:rPr lang="en-US" sz="2000" dirty="0" smtClean="0"/>
              <a:t>ill </a:t>
            </a:r>
            <a:r>
              <a:rPr lang="en-US" sz="2000" dirty="0"/>
              <a:t>B</a:t>
            </a:r>
            <a:r>
              <a:rPr lang="en-US" sz="2000" dirty="0" smtClean="0"/>
              <a:t>e Powered?</a:t>
            </a:r>
            <a:endParaRPr lang="en-US" sz="2000" dirty="0"/>
          </a:p>
        </p:txBody>
      </p:sp>
      <p:pic>
        <p:nvPicPr>
          <p:cNvPr id="4" name="Picture 3"/>
          <p:cNvPicPr/>
          <p:nvPr/>
        </p:nvPicPr>
        <p:blipFill>
          <a:blip r:embed="rId3"/>
          <a:stretch>
            <a:fillRect/>
          </a:stretch>
        </p:blipFill>
        <p:spPr>
          <a:xfrm>
            <a:off x="1772816" y="895350"/>
            <a:ext cx="855161" cy="1289606"/>
          </a:xfrm>
          <a:prstGeom prst="rect">
            <a:avLst/>
          </a:prstGeom>
        </p:spPr>
      </p:pic>
      <p:sp>
        <p:nvSpPr>
          <p:cNvPr id="8" name="TextBox 7"/>
          <p:cNvSpPr txBox="1"/>
          <p:nvPr/>
        </p:nvSpPr>
        <p:spPr>
          <a:xfrm>
            <a:off x="3166150" y="716992"/>
            <a:ext cx="5029200" cy="1838965"/>
          </a:xfrm>
          <a:prstGeom prst="rect">
            <a:avLst/>
          </a:prstGeom>
          <a:noFill/>
        </p:spPr>
        <p:txBody>
          <a:bodyPr wrap="square" rtlCol="0">
            <a:spAutoFit/>
          </a:bodyPr>
          <a:lstStyle/>
          <a:p>
            <a:r>
              <a:rPr lang="en-US" sz="2200" dirty="0">
                <a:latin typeface="+mn-lt"/>
              </a:rPr>
              <a:t>3 </a:t>
            </a:r>
            <a:r>
              <a:rPr lang="en-US" sz="2200" dirty="0" err="1" smtClean="0">
                <a:latin typeface="+mn-lt"/>
              </a:rPr>
              <a:t>XBee</a:t>
            </a:r>
            <a:r>
              <a:rPr lang="en-US" sz="2200" dirty="0" smtClean="0">
                <a:latin typeface="+mn-lt"/>
              </a:rPr>
              <a:t>: </a:t>
            </a:r>
            <a:r>
              <a:rPr lang="en-US" sz="2200" dirty="0">
                <a:latin typeface="+mn-lt"/>
              </a:rPr>
              <a:t>3.3V each </a:t>
            </a:r>
            <a:r>
              <a:rPr lang="en-US" sz="2200" dirty="0" smtClean="0">
                <a:latin typeface="+mn-lt"/>
              </a:rPr>
              <a:t>50mA</a:t>
            </a:r>
            <a:endParaRPr lang="en-US" sz="2200" dirty="0">
              <a:latin typeface="+mn-lt"/>
            </a:endParaRPr>
          </a:p>
          <a:p>
            <a:r>
              <a:rPr lang="en-US" sz="2200" dirty="0">
                <a:latin typeface="+mn-lt"/>
              </a:rPr>
              <a:t>3 LEDs: </a:t>
            </a:r>
            <a:r>
              <a:rPr lang="en-US" sz="2200" dirty="0" smtClean="0">
                <a:solidFill>
                  <a:schemeClr val="tx1"/>
                </a:solidFill>
                <a:latin typeface="+mn-lt"/>
              </a:rPr>
              <a:t>2.8-3.4V, 60mA-80mA</a:t>
            </a:r>
            <a:endParaRPr lang="en-US" sz="2200" dirty="0">
              <a:solidFill>
                <a:schemeClr val="tx1"/>
              </a:solidFill>
              <a:latin typeface="+mn-lt"/>
            </a:endParaRPr>
          </a:p>
          <a:p>
            <a:pPr lvl="8"/>
            <a:r>
              <a:rPr lang="en-US" sz="2200" dirty="0" smtClean="0">
                <a:latin typeface="+mn-lt"/>
              </a:rPr>
              <a:t>	-Two </a:t>
            </a:r>
            <a:r>
              <a:rPr lang="en-US" sz="2200" dirty="0">
                <a:latin typeface="+mn-lt"/>
              </a:rPr>
              <a:t>on cart</a:t>
            </a:r>
          </a:p>
          <a:p>
            <a:pPr lvl="6"/>
            <a:r>
              <a:rPr lang="en-US" sz="2200" dirty="0" smtClean="0">
                <a:latin typeface="+mn-lt"/>
              </a:rPr>
              <a:t>	-One </a:t>
            </a:r>
            <a:r>
              <a:rPr lang="en-US" sz="2200" dirty="0">
                <a:latin typeface="+mn-lt"/>
              </a:rPr>
              <a:t>far away</a:t>
            </a:r>
          </a:p>
          <a:p>
            <a:endParaRPr lang="en-US" sz="1500" dirty="0"/>
          </a:p>
          <a:p>
            <a:endParaRPr lang="en-US" sz="1050" dirty="0"/>
          </a:p>
        </p:txBody>
      </p:sp>
      <p:sp>
        <p:nvSpPr>
          <p:cNvPr id="9" name="TextBox 8"/>
          <p:cNvSpPr txBox="1"/>
          <p:nvPr/>
        </p:nvSpPr>
        <p:spPr>
          <a:xfrm>
            <a:off x="3159890" y="3562350"/>
            <a:ext cx="3621910" cy="769441"/>
          </a:xfrm>
          <a:prstGeom prst="rect">
            <a:avLst/>
          </a:prstGeom>
          <a:noFill/>
        </p:spPr>
        <p:txBody>
          <a:bodyPr wrap="square" rtlCol="0">
            <a:spAutoFit/>
          </a:bodyPr>
          <a:lstStyle/>
          <a:p>
            <a:r>
              <a:rPr lang="en-US" sz="2200" dirty="0" smtClean="0">
                <a:latin typeface="+mn-lt"/>
              </a:rPr>
              <a:t>Digi </a:t>
            </a:r>
            <a:r>
              <a:rPr lang="en-US" sz="2200" dirty="0" err="1" smtClean="0">
                <a:latin typeface="+mn-lt"/>
              </a:rPr>
              <a:t>XBee</a:t>
            </a:r>
            <a:r>
              <a:rPr lang="en-US" sz="2200" dirty="0" smtClean="0">
                <a:latin typeface="+mn-lt"/>
              </a:rPr>
              <a:t> Smart Plug running at 120V</a:t>
            </a:r>
            <a:endParaRPr lang="en-US" sz="2200" dirty="0">
              <a:latin typeface="+mn-lt"/>
            </a:endParaRPr>
          </a:p>
        </p:txBody>
      </p:sp>
      <p:pic>
        <p:nvPicPr>
          <p:cNvPr id="10" name="Picture 9" descr="http://cliparts.co/cliparts/8TA/bb9/8TAbb9x7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098" y="2376568"/>
            <a:ext cx="1392595" cy="994170"/>
          </a:xfrm>
          <a:prstGeom prst="rect">
            <a:avLst/>
          </a:prstGeom>
          <a:noFill/>
          <a:ln>
            <a:noFill/>
          </a:ln>
        </p:spPr>
      </p:pic>
      <p:sp>
        <p:nvSpPr>
          <p:cNvPr id="11" name="TextBox 10"/>
          <p:cNvSpPr txBox="1"/>
          <p:nvPr/>
        </p:nvSpPr>
        <p:spPr>
          <a:xfrm>
            <a:off x="3166150" y="2555957"/>
            <a:ext cx="4149050" cy="592470"/>
          </a:xfrm>
          <a:prstGeom prst="rect">
            <a:avLst/>
          </a:prstGeom>
          <a:noFill/>
        </p:spPr>
        <p:txBody>
          <a:bodyPr wrap="square" rtlCol="0">
            <a:spAutoFit/>
          </a:bodyPr>
          <a:lstStyle/>
          <a:p>
            <a:r>
              <a:rPr lang="en-US" sz="2200" dirty="0">
                <a:latin typeface="+mn-lt"/>
              </a:rPr>
              <a:t>Raspberry Pi 2: </a:t>
            </a:r>
            <a:r>
              <a:rPr lang="en-US" sz="2200" dirty="0" smtClean="0">
                <a:latin typeface="+mn-lt"/>
              </a:rPr>
              <a:t>Running at 5V</a:t>
            </a:r>
            <a:endParaRPr lang="en-US" sz="2200" dirty="0">
              <a:latin typeface="+mn-lt"/>
            </a:endParaRPr>
          </a:p>
          <a:p>
            <a:r>
              <a:rPr lang="en-US" sz="1050" dirty="0"/>
              <a:t>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3" name="TextBox 12"/>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4" name="TextBox 13"/>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pic>
        <p:nvPicPr>
          <p:cNvPr id="3" name="Picture 2"/>
          <p:cNvPicPr>
            <a:picLocks noChangeAspect="1"/>
          </p:cNvPicPr>
          <p:nvPr/>
        </p:nvPicPr>
        <p:blipFill>
          <a:blip r:embed="rId6"/>
          <a:stretch>
            <a:fillRect/>
          </a:stretch>
        </p:blipFill>
        <p:spPr>
          <a:xfrm>
            <a:off x="1772816" y="3562350"/>
            <a:ext cx="906137" cy="1119487"/>
          </a:xfrm>
          <a:prstGeom prst="rect">
            <a:avLst/>
          </a:prstGeom>
        </p:spPr>
      </p:pic>
    </p:spTree>
    <p:extLst>
      <p:ext uri="{BB962C8B-B14F-4D97-AF65-F5344CB8AC3E}">
        <p14:creationId xmlns:p14="http://schemas.microsoft.com/office/powerpoint/2010/main" val="3843650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114"/>
            <a:ext cx="7620000" cy="857250"/>
          </a:xfrm>
        </p:spPr>
        <p:txBody>
          <a:bodyPr>
            <a:normAutofit/>
          </a:bodyPr>
          <a:lstStyle/>
          <a:p>
            <a:r>
              <a:rPr lang="en-US" sz="2000" dirty="0"/>
              <a:t>Power </a:t>
            </a:r>
            <a:r>
              <a:rPr lang="en-US" sz="2000" dirty="0" smtClean="0"/>
              <a:t>Supply</a:t>
            </a:r>
            <a:endParaRPr lang="en-US" sz="2000" dirty="0"/>
          </a:p>
        </p:txBody>
      </p:sp>
      <p:pic>
        <p:nvPicPr>
          <p:cNvPr id="7" name="Picture 6"/>
          <p:cNvPicPr/>
          <p:nvPr/>
        </p:nvPicPr>
        <p:blipFill>
          <a:blip r:embed="rId3"/>
          <a:stretch>
            <a:fillRect/>
          </a:stretch>
        </p:blipFill>
        <p:spPr>
          <a:xfrm>
            <a:off x="5029200" y="2511445"/>
            <a:ext cx="1781100" cy="1893398"/>
          </a:xfrm>
          <a:prstGeom prst="rect">
            <a:avLst/>
          </a:prstGeom>
        </p:spPr>
      </p:pic>
      <p:sp>
        <p:nvSpPr>
          <p:cNvPr id="8" name="TextBox 7"/>
          <p:cNvSpPr txBox="1"/>
          <p:nvPr/>
        </p:nvSpPr>
        <p:spPr>
          <a:xfrm flipH="1">
            <a:off x="1295399" y="1241867"/>
            <a:ext cx="6324601" cy="126957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n-lt"/>
              </a:rPr>
              <a:t>Three 5 </a:t>
            </a:r>
            <a:r>
              <a:rPr lang="en-US" sz="2200" dirty="0">
                <a:latin typeface="+mn-lt"/>
              </a:rPr>
              <a:t>Volt 1 Amp DC power </a:t>
            </a:r>
            <a:r>
              <a:rPr lang="en-US" sz="2200" dirty="0" smtClean="0">
                <a:latin typeface="+mn-lt"/>
              </a:rPr>
              <a:t>supplies</a:t>
            </a:r>
          </a:p>
          <a:p>
            <a:pPr marL="342900" indent="-342900">
              <a:buFont typeface="Arial" panose="020B0604020202020204" pitchFamily="34" charset="0"/>
              <a:buChar char="•"/>
            </a:pPr>
            <a:r>
              <a:rPr lang="en-US" sz="2200" dirty="0" smtClean="0">
                <a:latin typeface="+mn-lt"/>
              </a:rPr>
              <a:t>Individual power source per streetlight in order to recognize which power source is out</a:t>
            </a:r>
            <a:endParaRPr lang="en-US" sz="2400" dirty="0"/>
          </a:p>
          <a:p>
            <a:endParaRPr lang="en-US" sz="105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9" name="TextBox 8"/>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pic>
        <p:nvPicPr>
          <p:cNvPr id="3" name="Picture 2"/>
          <p:cNvPicPr>
            <a:picLocks noChangeAspect="1"/>
          </p:cNvPicPr>
          <p:nvPr/>
        </p:nvPicPr>
        <p:blipFill>
          <a:blip r:embed="rId5"/>
          <a:stretch>
            <a:fillRect/>
          </a:stretch>
        </p:blipFill>
        <p:spPr>
          <a:xfrm>
            <a:off x="1600200" y="2952750"/>
            <a:ext cx="2487193" cy="783636"/>
          </a:xfrm>
          <a:prstGeom prst="rect">
            <a:avLst/>
          </a:prstGeom>
        </p:spPr>
      </p:pic>
      <p:sp>
        <p:nvSpPr>
          <p:cNvPr id="4" name="Right Arrow 3"/>
          <p:cNvSpPr/>
          <p:nvPr/>
        </p:nvSpPr>
        <p:spPr>
          <a:xfrm>
            <a:off x="4267200" y="3181350"/>
            <a:ext cx="609600" cy="276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516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Toggle </a:t>
            </a:r>
            <a:r>
              <a:rPr lang="en-US" sz="2000" dirty="0" smtClean="0"/>
              <a:t>Switches</a:t>
            </a:r>
            <a:endParaRPr lang="en-US" sz="2000" dirty="0"/>
          </a:p>
        </p:txBody>
      </p:sp>
      <p:sp>
        <p:nvSpPr>
          <p:cNvPr id="3" name="Content Placeholder 2"/>
          <p:cNvSpPr>
            <a:spLocks noGrp="1"/>
          </p:cNvSpPr>
          <p:nvPr>
            <p:ph idx="1"/>
          </p:nvPr>
        </p:nvSpPr>
        <p:spPr/>
        <p:txBody>
          <a:bodyPr/>
          <a:lstStyle/>
          <a:p>
            <a:r>
              <a:rPr lang="en-US" dirty="0"/>
              <a:t>1 switch per </a:t>
            </a:r>
            <a:r>
              <a:rPr lang="en-US" dirty="0" smtClean="0"/>
              <a:t>Streetlight (3 </a:t>
            </a:r>
            <a:r>
              <a:rPr lang="en-US" dirty="0"/>
              <a:t>total)</a:t>
            </a:r>
          </a:p>
          <a:p>
            <a:r>
              <a:rPr lang="en-US" dirty="0"/>
              <a:t>1 switch for </a:t>
            </a:r>
            <a:r>
              <a:rPr lang="en-US" dirty="0" smtClean="0"/>
              <a:t>Smart </a:t>
            </a:r>
            <a:r>
              <a:rPr lang="en-US" dirty="0"/>
              <a:t>M</a:t>
            </a:r>
            <a:r>
              <a:rPr lang="en-US" dirty="0" smtClean="0"/>
              <a:t>eter</a:t>
            </a:r>
            <a:endParaRPr lang="en-US" dirty="0"/>
          </a:p>
          <a:p>
            <a:r>
              <a:rPr lang="en-US" dirty="0"/>
              <a:t>1 Main Turn Off switch</a:t>
            </a:r>
          </a:p>
          <a:p>
            <a:endParaRPr lang="en-US" dirty="0"/>
          </a:p>
        </p:txBody>
      </p:sp>
      <p:pic>
        <p:nvPicPr>
          <p:cNvPr id="4" name="Picture 3"/>
          <p:cNvPicPr/>
          <p:nvPr/>
        </p:nvPicPr>
        <p:blipFill>
          <a:blip r:embed="rId3"/>
          <a:stretch>
            <a:fillRect/>
          </a:stretch>
        </p:blipFill>
        <p:spPr>
          <a:xfrm>
            <a:off x="5029200" y="823912"/>
            <a:ext cx="1635919" cy="37576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pic>
        <p:nvPicPr>
          <p:cNvPr id="8" name="Picture 7"/>
          <p:cNvPicPr>
            <a:picLocks noChangeAspect="1"/>
          </p:cNvPicPr>
          <p:nvPr/>
        </p:nvPicPr>
        <p:blipFill rotWithShape="1">
          <a:blip r:embed="rId5"/>
          <a:srcRect r="-571"/>
          <a:stretch/>
        </p:blipFill>
        <p:spPr>
          <a:xfrm>
            <a:off x="1905000" y="2573868"/>
            <a:ext cx="838199" cy="1455207"/>
          </a:xfrm>
          <a:prstGeom prst="rect">
            <a:avLst/>
          </a:prstGeom>
        </p:spPr>
      </p:pic>
      <p:sp>
        <p:nvSpPr>
          <p:cNvPr id="9" name="Right Arrow 8"/>
          <p:cNvSpPr/>
          <p:nvPr/>
        </p:nvSpPr>
        <p:spPr>
          <a:xfrm>
            <a:off x="3352800" y="310515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898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Lithium Ion B</a:t>
            </a:r>
            <a:r>
              <a:rPr lang="en-US" sz="2000" dirty="0" smtClean="0"/>
              <a:t>attery</a:t>
            </a:r>
            <a:endParaRPr lang="en-US" sz="2000" dirty="0"/>
          </a:p>
        </p:txBody>
      </p:sp>
      <p:pic>
        <p:nvPicPr>
          <p:cNvPr id="4" name="Picture 3"/>
          <p:cNvPicPr/>
          <p:nvPr/>
        </p:nvPicPr>
        <p:blipFill>
          <a:blip r:embed="rId3"/>
          <a:stretch>
            <a:fillRect/>
          </a:stretch>
        </p:blipFill>
        <p:spPr>
          <a:xfrm>
            <a:off x="4419600" y="3122175"/>
            <a:ext cx="3200400" cy="1600200"/>
          </a:xfrm>
          <a:prstGeom prst="rect">
            <a:avLst/>
          </a:prstGeom>
        </p:spPr>
      </p:pic>
      <p:sp>
        <p:nvSpPr>
          <p:cNvPr id="5" name="TextBox 4"/>
          <p:cNvSpPr txBox="1"/>
          <p:nvPr/>
        </p:nvSpPr>
        <p:spPr>
          <a:xfrm>
            <a:off x="914400" y="1200150"/>
            <a:ext cx="5943600" cy="1785104"/>
          </a:xfrm>
          <a:prstGeom prst="rect">
            <a:avLst/>
          </a:prstGeom>
          <a:noFill/>
        </p:spPr>
        <p:txBody>
          <a:bodyPr wrap="square" rtlCol="0">
            <a:spAutoFit/>
          </a:bodyPr>
          <a:lstStyle/>
          <a:p>
            <a:pPr marL="257175" indent="-257175">
              <a:buFont typeface="Arial" panose="020B0604020202020204" pitchFamily="34" charset="0"/>
              <a:buChar char="•"/>
            </a:pPr>
            <a:r>
              <a:rPr lang="en-US" sz="2200" dirty="0" smtClean="0">
                <a:latin typeface="+mn-lt"/>
              </a:rPr>
              <a:t>3.3V Supply</a:t>
            </a:r>
            <a:endParaRPr lang="en-US" sz="2200" dirty="0">
              <a:latin typeface="+mn-lt"/>
            </a:endParaRPr>
          </a:p>
          <a:p>
            <a:pPr marL="257175" indent="-257175">
              <a:buFont typeface="Arial" panose="020B0604020202020204" pitchFamily="34" charset="0"/>
              <a:buChar char="•"/>
            </a:pPr>
            <a:r>
              <a:rPr lang="en-US" sz="2200" dirty="0">
                <a:latin typeface="+mn-lt"/>
              </a:rPr>
              <a:t>Will supply power to </a:t>
            </a:r>
            <a:r>
              <a:rPr lang="en-US" sz="2200" dirty="0" err="1">
                <a:latin typeface="+mn-lt"/>
              </a:rPr>
              <a:t>XBee</a:t>
            </a:r>
            <a:r>
              <a:rPr lang="en-US" sz="2200" dirty="0">
                <a:latin typeface="+mn-lt"/>
              </a:rPr>
              <a:t> in the case of a power loss </a:t>
            </a:r>
          </a:p>
          <a:p>
            <a:pPr marL="257175" indent="-257175">
              <a:buFont typeface="Arial" panose="020B0604020202020204" pitchFamily="34" charset="0"/>
              <a:buChar char="•"/>
            </a:pPr>
            <a:r>
              <a:rPr lang="en-US" sz="2200" dirty="0">
                <a:latin typeface="+mn-lt"/>
              </a:rPr>
              <a:t>Not using a capacitor due to the required time the </a:t>
            </a:r>
            <a:r>
              <a:rPr lang="en-US" sz="2200" dirty="0" err="1">
                <a:latin typeface="+mn-lt"/>
              </a:rPr>
              <a:t>XBee</a:t>
            </a:r>
            <a:r>
              <a:rPr lang="en-US" sz="2200" dirty="0">
                <a:latin typeface="+mn-lt"/>
              </a:rPr>
              <a:t> needs to stay 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8" name="TextBox 7"/>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pic>
        <p:nvPicPr>
          <p:cNvPr id="3" name="Picture 2"/>
          <p:cNvPicPr>
            <a:picLocks noChangeAspect="1"/>
          </p:cNvPicPr>
          <p:nvPr/>
        </p:nvPicPr>
        <p:blipFill>
          <a:blip r:embed="rId5"/>
          <a:stretch>
            <a:fillRect/>
          </a:stretch>
        </p:blipFill>
        <p:spPr>
          <a:xfrm>
            <a:off x="1981200" y="3409950"/>
            <a:ext cx="1181100" cy="1049867"/>
          </a:xfrm>
          <a:prstGeom prst="rect">
            <a:avLst/>
          </a:prstGeom>
        </p:spPr>
      </p:pic>
      <p:sp>
        <p:nvSpPr>
          <p:cNvPr id="9" name="Right Arrow 8"/>
          <p:cNvSpPr/>
          <p:nvPr/>
        </p:nvSpPr>
        <p:spPr>
          <a:xfrm>
            <a:off x="3438525" y="3693675"/>
            <a:ext cx="7048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789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Digi </a:t>
            </a:r>
            <a:r>
              <a:rPr lang="en-US" sz="2000" dirty="0" err="1"/>
              <a:t>XBee</a:t>
            </a:r>
            <a:r>
              <a:rPr lang="en-US" sz="2000" dirty="0"/>
              <a:t> Smart Plug</a:t>
            </a:r>
          </a:p>
        </p:txBody>
      </p:sp>
      <p:sp>
        <p:nvSpPr>
          <p:cNvPr id="3" name="TextBox 2"/>
          <p:cNvSpPr txBox="1"/>
          <p:nvPr/>
        </p:nvSpPr>
        <p:spPr>
          <a:xfrm>
            <a:off x="685800" y="819150"/>
            <a:ext cx="5105400" cy="2962349"/>
          </a:xfrm>
          <a:prstGeom prst="rect">
            <a:avLst/>
          </a:prstGeom>
          <a:noFill/>
        </p:spPr>
        <p:txBody>
          <a:bodyPr wrap="square" rtlCol="0">
            <a:spAutoFit/>
          </a:bodyPr>
          <a:lstStyle/>
          <a:p>
            <a:pPr marL="342900" lvl="0" indent="-342900">
              <a:buFont typeface="Arial" panose="020B0604020202020204" pitchFamily="34" charset="0"/>
              <a:buChar char="•"/>
            </a:pPr>
            <a:r>
              <a:rPr lang="en-US" sz="2200" dirty="0" smtClean="0">
                <a:latin typeface="+mn-lt"/>
              </a:rPr>
              <a:t>Functions as a household Smart Meter</a:t>
            </a:r>
          </a:p>
          <a:p>
            <a:pPr marL="342900" lvl="0" indent="-342900">
              <a:buFont typeface="Arial" panose="020B0604020202020204" pitchFamily="34" charset="0"/>
              <a:buChar char="•"/>
            </a:pPr>
            <a:r>
              <a:rPr lang="en-US" sz="2200" dirty="0" smtClean="0">
                <a:latin typeface="+mn-lt"/>
              </a:rPr>
              <a:t>Ability to communicate with all </a:t>
            </a:r>
            <a:r>
              <a:rPr lang="en-US" sz="2200" dirty="0" err="1" smtClean="0">
                <a:latin typeface="+mn-lt"/>
              </a:rPr>
              <a:t>XBees</a:t>
            </a:r>
            <a:r>
              <a:rPr lang="en-US" sz="2200" dirty="0" smtClean="0">
                <a:latin typeface="+mn-lt"/>
              </a:rPr>
              <a:t> in the network</a:t>
            </a:r>
          </a:p>
          <a:p>
            <a:pPr marL="342900" lvl="0" indent="-342900">
              <a:buFont typeface="Arial" panose="020B0604020202020204" pitchFamily="34" charset="0"/>
              <a:buChar char="•"/>
            </a:pPr>
            <a:r>
              <a:rPr lang="en-US" sz="2200" dirty="0" smtClean="0">
                <a:latin typeface="+mn-lt"/>
              </a:rPr>
              <a:t>Enables </a:t>
            </a:r>
            <a:r>
              <a:rPr lang="en-US" sz="2200" dirty="0">
                <a:latin typeface="+mn-lt"/>
              </a:rPr>
              <a:t>users to measure and control connected electrical devices, maximizing energy efficiency and reducing </a:t>
            </a:r>
            <a:r>
              <a:rPr lang="en-US" sz="2200" dirty="0" smtClean="0">
                <a:latin typeface="+mn-lt"/>
              </a:rPr>
              <a:t>cost</a:t>
            </a:r>
            <a:endParaRPr lang="en-US" sz="2200" dirty="0">
              <a:latin typeface="+mn-lt"/>
            </a:endParaRPr>
          </a:p>
          <a:p>
            <a:pPr marL="342900" lvl="0" indent="-342900">
              <a:buFont typeface="Arial" panose="020B0604020202020204" pitchFamily="34" charset="0"/>
              <a:buChar char="•"/>
            </a:pPr>
            <a:r>
              <a:rPr lang="en-US" sz="2200" dirty="0" smtClean="0">
                <a:latin typeface="+mn-lt"/>
              </a:rPr>
              <a:t>Runs off of 120V, </a:t>
            </a:r>
            <a:r>
              <a:rPr lang="en-US" sz="2200" dirty="0">
                <a:latin typeface="+mn-lt"/>
              </a:rPr>
              <a:t>8A rated socket</a:t>
            </a:r>
          </a:p>
          <a:p>
            <a:pPr marL="214313" indent="-214313">
              <a:buFont typeface="Arial"/>
              <a:buChar char="•"/>
            </a:pPr>
            <a:endParaRPr lang="en-US" sz="105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pic>
        <p:nvPicPr>
          <p:cNvPr id="8" name="Picture 7"/>
          <p:cNvPicPr>
            <a:picLocks noChangeAspect="1"/>
          </p:cNvPicPr>
          <p:nvPr/>
        </p:nvPicPr>
        <p:blipFill>
          <a:blip r:embed="rId4"/>
          <a:stretch>
            <a:fillRect/>
          </a:stretch>
        </p:blipFill>
        <p:spPr>
          <a:xfrm>
            <a:off x="6048375" y="913776"/>
            <a:ext cx="2409825" cy="2981325"/>
          </a:xfrm>
          <a:prstGeom prst="rect">
            <a:avLst/>
          </a:prstGeom>
        </p:spPr>
      </p:pic>
    </p:spTree>
    <p:extLst>
      <p:ext uri="{BB962C8B-B14F-4D97-AF65-F5344CB8AC3E}">
        <p14:creationId xmlns:p14="http://schemas.microsoft.com/office/powerpoint/2010/main" val="2776270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Layout</a:t>
            </a:r>
            <a:endParaRPr lang="en-US" sz="2000" dirty="0"/>
          </a:p>
        </p:txBody>
      </p:sp>
      <p:sp>
        <p:nvSpPr>
          <p:cNvPr id="5" name="Oval 4"/>
          <p:cNvSpPr/>
          <p:nvPr/>
        </p:nvSpPr>
        <p:spPr>
          <a:xfrm>
            <a:off x="1019175" y="1759856"/>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3175" y="1188355"/>
            <a:ext cx="609600" cy="2319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152775" y="164555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2837" y="260163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62362" y="2056918"/>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695575" y="14931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95575" y="19503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95575" y="24075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2477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4001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28098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8860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8003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8765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2800350" y="25028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2876550" y="2502806"/>
            <a:ext cx="0" cy="114300"/>
          </a:xfrm>
          <a:prstGeom prst="line">
            <a:avLst/>
          </a:prstGeom>
        </p:spPr>
        <p:style>
          <a:lnRef idx="2">
            <a:schemeClr val="dk1"/>
          </a:lnRef>
          <a:fillRef idx="0">
            <a:schemeClr val="dk1"/>
          </a:fillRef>
          <a:effectRef idx="1">
            <a:schemeClr val="dk1"/>
          </a:effectRef>
          <a:fontRef idx="minor">
            <a:schemeClr val="tx1"/>
          </a:fontRef>
        </p:style>
      </p:cxnSp>
      <p:sp>
        <p:nvSpPr>
          <p:cNvPr id="35" name="Freeform 34"/>
          <p:cNvSpPr/>
          <p:nvPr/>
        </p:nvSpPr>
        <p:spPr>
          <a:xfrm>
            <a:off x="1390650" y="683380"/>
            <a:ext cx="1607997" cy="1076476"/>
          </a:xfrm>
          <a:custGeom>
            <a:avLst/>
            <a:gdLst>
              <a:gd name="connsiteX0" fmla="*/ 1466850 w 1607997"/>
              <a:gd name="connsiteY0" fmla="*/ 495451 h 1076476"/>
              <a:gd name="connsiteX1" fmla="*/ 1466850 w 1607997"/>
              <a:gd name="connsiteY1" fmla="*/ 19201 h 1076476"/>
              <a:gd name="connsiteX2" fmla="*/ 0 w 1607997"/>
              <a:gd name="connsiteY2" fmla="*/ 1076476 h 1076476"/>
              <a:gd name="connsiteX3" fmla="*/ 0 w 1607997"/>
              <a:gd name="connsiteY3" fmla="*/ 1076476 h 1076476"/>
            </a:gdLst>
            <a:ahLst/>
            <a:cxnLst>
              <a:cxn ang="0">
                <a:pos x="connsiteX0" y="connsiteY0"/>
              </a:cxn>
              <a:cxn ang="0">
                <a:pos x="connsiteX1" y="connsiteY1"/>
              </a:cxn>
              <a:cxn ang="0">
                <a:pos x="connsiteX2" y="connsiteY2"/>
              </a:cxn>
              <a:cxn ang="0">
                <a:pos x="connsiteX3" y="connsiteY3"/>
              </a:cxn>
            </a:cxnLst>
            <a:rect l="l" t="t" r="r" b="b"/>
            <a:pathLst>
              <a:path w="1607997" h="1076476">
                <a:moveTo>
                  <a:pt x="1466850" y="495451"/>
                </a:moveTo>
                <a:cubicBezTo>
                  <a:pt x="1589087" y="208907"/>
                  <a:pt x="1711325" y="-77636"/>
                  <a:pt x="1466850" y="19201"/>
                </a:cubicBezTo>
                <a:cubicBezTo>
                  <a:pt x="1222375" y="116038"/>
                  <a:pt x="0" y="1076476"/>
                  <a:pt x="0" y="1076476"/>
                </a:cubicBezTo>
                <a:lnTo>
                  <a:pt x="0" y="10764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3762375" y="1386595"/>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271962" y="1797956"/>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52912" y="234266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987394" y="1831444"/>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n w="0"/>
                <a:solidFill>
                  <a:schemeClr val="tx1"/>
                </a:solidFill>
              </a:rPr>
              <a:t>5V DC</a:t>
            </a:r>
            <a:endParaRPr lang="en-US" dirty="0">
              <a:ln w="0"/>
              <a:solidFill>
                <a:schemeClr val="tx1"/>
              </a:solidFill>
            </a:endParaRPr>
          </a:p>
        </p:txBody>
      </p:sp>
      <p:sp>
        <p:nvSpPr>
          <p:cNvPr id="46" name="Rectangle 45"/>
          <p:cNvSpPr/>
          <p:nvPr/>
        </p:nvSpPr>
        <p:spPr>
          <a:xfrm>
            <a:off x="2987394" y="236580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48" name="Straight Connector 47"/>
          <p:cNvCxnSpPr/>
          <p:nvPr/>
        </p:nvCxnSpPr>
        <p:spPr>
          <a:xfrm>
            <a:off x="4143375" y="1645556"/>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72013" y="2045605"/>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72013" y="260162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047750" y="2478993"/>
            <a:ext cx="731696" cy="307777"/>
          </a:xfrm>
          <a:prstGeom prst="rect">
            <a:avLst/>
          </a:prstGeom>
          <a:noFill/>
        </p:spPr>
        <p:txBody>
          <a:bodyPr wrap="square" rtlCol="0">
            <a:spAutoFit/>
          </a:bodyPr>
          <a:lstStyle/>
          <a:p>
            <a:r>
              <a:rPr lang="en-US" dirty="0" smtClean="0"/>
              <a:t>120 V</a:t>
            </a:r>
            <a:endParaRPr lang="en-US" dirty="0"/>
          </a:p>
        </p:txBody>
      </p:sp>
      <p:sp>
        <p:nvSpPr>
          <p:cNvPr id="52" name="Rectangle 51"/>
          <p:cNvSpPr/>
          <p:nvPr/>
        </p:nvSpPr>
        <p:spPr>
          <a:xfrm>
            <a:off x="5233988" y="959757"/>
            <a:ext cx="1423987" cy="685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Smart Meter</a:t>
            </a:r>
          </a:p>
          <a:p>
            <a:pPr algn="ctr"/>
            <a:r>
              <a:rPr lang="en-US" dirty="0">
                <a:solidFill>
                  <a:schemeClr val="tx1"/>
                </a:solidFill>
              </a:rPr>
              <a:t>w/XBee</a:t>
            </a:r>
          </a:p>
        </p:txBody>
      </p:sp>
      <p:sp>
        <p:nvSpPr>
          <p:cNvPr id="53" name="Rectangle 52"/>
          <p:cNvSpPr/>
          <p:nvPr/>
        </p:nvSpPr>
        <p:spPr>
          <a:xfrm>
            <a:off x="5753101" y="1831444"/>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1</a:t>
            </a:r>
            <a:endParaRPr lang="en-US" dirty="0">
              <a:solidFill>
                <a:schemeClr val="tx1"/>
              </a:solidFill>
            </a:endParaRPr>
          </a:p>
        </p:txBody>
      </p:sp>
      <p:sp>
        <p:nvSpPr>
          <p:cNvPr id="54" name="Rectangle 53"/>
          <p:cNvSpPr/>
          <p:nvPr/>
        </p:nvSpPr>
        <p:spPr>
          <a:xfrm>
            <a:off x="5753101" y="238396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2</a:t>
            </a:r>
            <a:endParaRPr lang="en-US" dirty="0">
              <a:solidFill>
                <a:schemeClr val="tx1"/>
              </a:solidFill>
            </a:endParaRPr>
          </a:p>
        </p:txBody>
      </p:sp>
      <p:sp>
        <p:nvSpPr>
          <p:cNvPr id="55" name="Oval 54"/>
          <p:cNvSpPr/>
          <p:nvPr/>
        </p:nvSpPr>
        <p:spPr>
          <a:xfrm>
            <a:off x="990600" y="3862539"/>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219200" y="4067326"/>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1371600" y="4067326"/>
            <a:ext cx="0" cy="276225"/>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1019175" y="4581676"/>
            <a:ext cx="731696" cy="307777"/>
          </a:xfrm>
          <a:prstGeom prst="rect">
            <a:avLst/>
          </a:prstGeom>
          <a:noFill/>
        </p:spPr>
        <p:txBody>
          <a:bodyPr wrap="square" rtlCol="0">
            <a:spAutoFit/>
          </a:bodyPr>
          <a:lstStyle/>
          <a:p>
            <a:r>
              <a:rPr lang="en-US" dirty="0" smtClean="0"/>
              <a:t>120 V</a:t>
            </a:r>
            <a:endParaRPr lang="en-US" dirty="0"/>
          </a:p>
        </p:txBody>
      </p:sp>
      <p:cxnSp>
        <p:nvCxnSpPr>
          <p:cNvPr id="59" name="Straight Connector 58"/>
          <p:cNvCxnSpPr/>
          <p:nvPr/>
        </p:nvCxnSpPr>
        <p:spPr>
          <a:xfrm>
            <a:off x="2147888" y="424272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747963" y="398375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482445" y="400689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62" name="Straight Connector 61"/>
          <p:cNvCxnSpPr/>
          <p:nvPr/>
        </p:nvCxnSpPr>
        <p:spPr>
          <a:xfrm>
            <a:off x="3167064" y="424271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248152" y="402505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3</a:t>
            </a:r>
            <a:endParaRPr lang="en-US" dirty="0">
              <a:solidFill>
                <a:schemeClr val="tx1"/>
              </a:solidFill>
            </a:endParaRPr>
          </a:p>
        </p:txBody>
      </p:sp>
      <p:sp>
        <p:nvSpPr>
          <p:cNvPr id="64" name="TextBox 63"/>
          <p:cNvSpPr txBox="1"/>
          <p:nvPr/>
        </p:nvSpPr>
        <p:spPr>
          <a:xfrm>
            <a:off x="4978543" y="1813468"/>
            <a:ext cx="838200" cy="307777"/>
          </a:xfrm>
          <a:prstGeom prst="rect">
            <a:avLst/>
          </a:prstGeom>
          <a:noFill/>
        </p:spPr>
        <p:txBody>
          <a:bodyPr wrap="square" rtlCol="0">
            <a:spAutoFit/>
          </a:bodyPr>
          <a:lstStyle/>
          <a:p>
            <a:r>
              <a:rPr lang="en-US" dirty="0" smtClean="0"/>
              <a:t>5V</a:t>
            </a:r>
            <a:endParaRPr lang="en-US" dirty="0"/>
          </a:p>
        </p:txBody>
      </p:sp>
      <p:sp>
        <p:nvSpPr>
          <p:cNvPr id="65" name="TextBox 64"/>
          <p:cNvSpPr txBox="1"/>
          <p:nvPr/>
        </p:nvSpPr>
        <p:spPr>
          <a:xfrm>
            <a:off x="4978543" y="2348917"/>
            <a:ext cx="838200" cy="307777"/>
          </a:xfrm>
          <a:prstGeom prst="rect">
            <a:avLst/>
          </a:prstGeom>
          <a:noFill/>
        </p:spPr>
        <p:txBody>
          <a:bodyPr wrap="square" rtlCol="0">
            <a:spAutoFit/>
          </a:bodyPr>
          <a:lstStyle/>
          <a:p>
            <a:r>
              <a:rPr lang="en-US" dirty="0" smtClean="0"/>
              <a:t>5V</a:t>
            </a:r>
            <a:endParaRPr lang="en-US" dirty="0"/>
          </a:p>
        </p:txBody>
      </p:sp>
      <p:sp>
        <p:nvSpPr>
          <p:cNvPr id="66" name="TextBox 65"/>
          <p:cNvSpPr txBox="1"/>
          <p:nvPr/>
        </p:nvSpPr>
        <p:spPr>
          <a:xfrm>
            <a:off x="4471989" y="1394929"/>
            <a:ext cx="838200" cy="307777"/>
          </a:xfrm>
          <a:prstGeom prst="rect">
            <a:avLst/>
          </a:prstGeom>
          <a:noFill/>
        </p:spPr>
        <p:txBody>
          <a:bodyPr wrap="square" rtlCol="0">
            <a:spAutoFit/>
          </a:bodyPr>
          <a:lstStyle/>
          <a:p>
            <a:r>
              <a:rPr lang="en-US" dirty="0" smtClean="0"/>
              <a:t>120V</a:t>
            </a:r>
            <a:endParaRPr lang="en-US" dirty="0"/>
          </a:p>
        </p:txBody>
      </p:sp>
      <p:sp>
        <p:nvSpPr>
          <p:cNvPr id="67" name="TextBox 66"/>
          <p:cNvSpPr txBox="1"/>
          <p:nvPr/>
        </p:nvSpPr>
        <p:spPr>
          <a:xfrm>
            <a:off x="3509961" y="3991641"/>
            <a:ext cx="838200" cy="307777"/>
          </a:xfrm>
          <a:prstGeom prst="rect">
            <a:avLst/>
          </a:prstGeom>
          <a:noFill/>
        </p:spPr>
        <p:txBody>
          <a:bodyPr wrap="square" rtlCol="0">
            <a:spAutoFit/>
          </a:bodyPr>
          <a:lstStyle/>
          <a:p>
            <a:r>
              <a:rPr lang="en-US" dirty="0" smtClean="0"/>
              <a:t>5V</a:t>
            </a:r>
            <a:endParaRPr lang="en-US" dirty="0"/>
          </a:p>
        </p:txBody>
      </p:sp>
      <p:sp>
        <p:nvSpPr>
          <p:cNvPr id="68" name="Oval 67"/>
          <p:cNvSpPr/>
          <p:nvPr/>
        </p:nvSpPr>
        <p:spPr>
          <a:xfrm>
            <a:off x="2695575" y="288332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2876550" y="2978571"/>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800350" y="2983073"/>
            <a:ext cx="0" cy="114300"/>
          </a:xfrm>
          <a:prstGeom prst="line">
            <a:avLst/>
          </a:prstGeom>
        </p:spPr>
        <p:style>
          <a:lnRef idx="2">
            <a:schemeClr val="dk1"/>
          </a:lnRef>
          <a:fillRef idx="0">
            <a:schemeClr val="dk1"/>
          </a:fillRef>
          <a:effectRef idx="1">
            <a:schemeClr val="dk1"/>
          </a:effectRef>
          <a:fontRef idx="minor">
            <a:schemeClr val="tx1"/>
          </a:fontRef>
        </p:style>
      </p:cxnSp>
      <p:sp>
        <p:nvSpPr>
          <p:cNvPr id="71" name="Rectangle 70"/>
          <p:cNvSpPr/>
          <p:nvPr/>
        </p:nvSpPr>
        <p:spPr>
          <a:xfrm>
            <a:off x="2981326" y="2880679"/>
            <a:ext cx="663715" cy="43338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72" name="Straight Connector 71"/>
          <p:cNvCxnSpPr/>
          <p:nvPr/>
        </p:nvCxnSpPr>
        <p:spPr>
          <a:xfrm flipV="1">
            <a:off x="3652837" y="3092871"/>
            <a:ext cx="2100264" cy="1083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760897" y="2951335"/>
            <a:ext cx="1506678" cy="57164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Raspberry Pi </a:t>
            </a:r>
            <a:endParaRPr lang="en-US" dirty="0">
              <a:solidFill>
                <a:schemeClr val="tx1"/>
              </a:solidFill>
            </a:endParaRPr>
          </a:p>
        </p:txBody>
      </p:sp>
      <p:sp>
        <p:nvSpPr>
          <p:cNvPr id="76" name="TextBox 75"/>
          <p:cNvSpPr txBox="1"/>
          <p:nvPr/>
        </p:nvSpPr>
        <p:spPr>
          <a:xfrm>
            <a:off x="4978542" y="2807958"/>
            <a:ext cx="838200" cy="307777"/>
          </a:xfrm>
          <a:prstGeom prst="rect">
            <a:avLst/>
          </a:prstGeom>
          <a:noFill/>
        </p:spPr>
        <p:txBody>
          <a:bodyPr wrap="square" rtlCol="0">
            <a:spAutoFit/>
          </a:bodyPr>
          <a:lstStyle/>
          <a:p>
            <a:r>
              <a:rPr lang="en-US" dirty="0" smtClean="0"/>
              <a:t>5V</a:t>
            </a:r>
            <a:endParaRPr lang="en-US" dirty="0"/>
          </a:p>
        </p:txBody>
      </p:sp>
      <p:sp>
        <p:nvSpPr>
          <p:cNvPr id="77" name="TextBox 76"/>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8" name="TextBox 77"/>
          <p:cNvSpPr txBox="1"/>
          <p:nvPr/>
        </p:nvSpPr>
        <p:spPr>
          <a:xfrm>
            <a:off x="8458200" y="181599"/>
            <a:ext cx="627529" cy="215444"/>
          </a:xfrm>
          <a:prstGeom prst="rect">
            <a:avLst/>
          </a:prstGeom>
          <a:noFill/>
        </p:spPr>
        <p:txBody>
          <a:bodyPr wrap="square" rtlCol="0">
            <a:spAutoFit/>
          </a:bodyPr>
          <a:lstStyle/>
          <a:p>
            <a:pPr algn="ctr"/>
            <a:r>
              <a:rPr lang="en-US" sz="800" dirty="0" smtClean="0"/>
              <a:t>Anthony</a:t>
            </a:r>
            <a:endParaRPr lang="en-US" sz="800" dirty="0"/>
          </a:p>
        </p:txBody>
      </p:sp>
      <p:cxnSp>
        <p:nvCxnSpPr>
          <p:cNvPr id="3" name="Straight Arrow Connector 2"/>
          <p:cNvCxnSpPr/>
          <p:nvPr/>
        </p:nvCxnSpPr>
        <p:spPr>
          <a:xfrm flipV="1">
            <a:off x="6649606" y="1345625"/>
            <a:ext cx="269272" cy="207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6892750" y="1114367"/>
            <a:ext cx="484315" cy="48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855711" y="786304"/>
            <a:ext cx="585787" cy="3352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35159" y="1210714"/>
            <a:ext cx="817816" cy="307777"/>
          </a:xfrm>
          <a:prstGeom prst="rect">
            <a:avLst/>
          </a:prstGeom>
        </p:spPr>
        <p:txBody>
          <a:bodyPr rtlCol="0">
            <a:spAutoFit/>
          </a:bodyPr>
          <a:lstStyle/>
          <a:p>
            <a:pPr algn="ctr"/>
            <a:r>
              <a:rPr lang="en-US">
                <a:latin typeface="Calibri"/>
              </a:rPr>
              <a:t>LED</a:t>
            </a:r>
            <a:endParaRPr lang="en-US" dirty="0">
              <a:latin typeface="Calibri"/>
            </a:endParaRP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414" y="4011929"/>
            <a:ext cx="1143000" cy="1143000"/>
          </a:xfrm>
          <a:prstGeom prst="rect">
            <a:avLst/>
          </a:prstGeom>
        </p:spPr>
      </p:pic>
    </p:spTree>
    <p:extLst>
      <p:ext uri="{BB962C8B-B14F-4D97-AF65-F5344CB8AC3E}">
        <p14:creationId xmlns:p14="http://schemas.microsoft.com/office/powerpoint/2010/main" val="2683165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7620000" cy="857250"/>
          </a:xfrm>
        </p:spPr>
        <p:txBody>
          <a:bodyPr/>
          <a:lstStyle/>
          <a:p>
            <a:r>
              <a:rPr lang="en-US" dirty="0" smtClean="0"/>
              <a:t>Questions?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Tree>
    <p:extLst>
      <p:ext uri="{BB962C8B-B14F-4D97-AF65-F5344CB8AC3E}">
        <p14:creationId xmlns:p14="http://schemas.microsoft.com/office/powerpoint/2010/main" val="148179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575"/>
            <a:ext cx="6720333" cy="50863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414" y="4011929"/>
            <a:ext cx="1143000" cy="1143000"/>
          </a:xfrm>
          <a:prstGeom prst="rect">
            <a:avLst/>
          </a:prstGeom>
        </p:spPr>
      </p:pic>
      <p:sp>
        <p:nvSpPr>
          <p:cNvPr id="5" name="TextBox 4"/>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Tree>
    <p:extLst>
      <p:ext uri="{BB962C8B-B14F-4D97-AF65-F5344CB8AC3E}">
        <p14:creationId xmlns:p14="http://schemas.microsoft.com/office/powerpoint/2010/main" val="39169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Introduction</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Fully </a:t>
            </a:r>
            <a:r>
              <a:rPr lang="en-US" dirty="0"/>
              <a:t>working </a:t>
            </a:r>
            <a:r>
              <a:rPr lang="en-US" dirty="0" smtClean="0"/>
              <a:t>Smart Streetlight System Demo Model</a:t>
            </a:r>
            <a:endParaRPr lang="en-US" dirty="0"/>
          </a:p>
          <a:p>
            <a:r>
              <a:rPr lang="en-US" dirty="0" smtClean="0"/>
              <a:t>Give </a:t>
            </a:r>
            <a:r>
              <a:rPr lang="en-US" dirty="0"/>
              <a:t>exposure to new Smart Grid Technology</a:t>
            </a:r>
          </a:p>
          <a:p>
            <a:r>
              <a:rPr lang="en-US" dirty="0"/>
              <a:t>Build design using our </a:t>
            </a:r>
            <a:r>
              <a:rPr lang="en-US" dirty="0" smtClean="0"/>
              <a:t>design and programs</a:t>
            </a:r>
          </a:p>
          <a:p>
            <a:r>
              <a:rPr lang="en-US" dirty="0" smtClean="0"/>
              <a:t>Minimum of two Streetlights, a Smart Meter, and a User </a:t>
            </a:r>
            <a:r>
              <a:rPr lang="en-US" dirty="0"/>
              <a:t>I</a:t>
            </a:r>
            <a:r>
              <a:rPr lang="en-US" dirty="0" smtClean="0"/>
              <a:t>nterface Device</a:t>
            </a:r>
            <a:endParaRPr lang="en-US" dirty="0"/>
          </a:p>
          <a:p>
            <a:r>
              <a:rPr lang="en-US" dirty="0"/>
              <a:t>Show advantages of implementing Street Lights on our Campus</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387480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Todays Scenario</a:t>
            </a:r>
            <a:endParaRPr lang="en-US" sz="2000" dirty="0"/>
          </a:p>
        </p:txBody>
      </p:sp>
      <p:sp>
        <p:nvSpPr>
          <p:cNvPr id="3" name="Content Placeholder 2"/>
          <p:cNvSpPr>
            <a:spLocks noGrp="1"/>
          </p:cNvSpPr>
          <p:nvPr>
            <p:ph idx="1"/>
          </p:nvPr>
        </p:nvSpPr>
        <p:spPr/>
        <p:txBody>
          <a:bodyPr/>
          <a:lstStyle/>
          <a:p>
            <a:pPr marL="114300" indent="0">
              <a:buNone/>
            </a:pPr>
            <a:r>
              <a:rPr lang="en-US" dirty="0" smtClean="0"/>
              <a:t>When a Streetlight, House, or Campus Building looses power</a:t>
            </a:r>
          </a:p>
          <a:p>
            <a:endParaRPr lang="en-US" dirty="0" smtClean="0"/>
          </a:p>
          <a:p>
            <a:endParaRPr lang="en-US" dirty="0"/>
          </a:p>
          <a:p>
            <a:endParaRPr lang="en-US" dirty="0" smtClean="0"/>
          </a:p>
          <a:p>
            <a:pPr marL="114300" indent="0">
              <a:buNone/>
            </a:pPr>
            <a:r>
              <a:rPr lang="en-US" dirty="0" smtClean="0"/>
              <a:t>The only way the </a:t>
            </a:r>
            <a:r>
              <a:rPr lang="en-US" dirty="0"/>
              <a:t>u</a:t>
            </a:r>
            <a:r>
              <a:rPr lang="en-US" dirty="0" smtClean="0"/>
              <a:t>tility company knows of the outage is if a customer calls in to report the outage and the its location</a:t>
            </a:r>
            <a:endParaRPr lang="en-US" dirty="0"/>
          </a:p>
        </p:txBody>
      </p:sp>
      <p:pic>
        <p:nvPicPr>
          <p:cNvPr id="3074" name="Picture 2" descr="http://www.vectorjunky.com/gallery/09/3d-house-icon-vectorjun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1925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lantis3d.com/Objects/_thumb/Fc1Rz9iOwFRU-stree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9750"/>
            <a:ext cx="667871" cy="667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329" y="1738503"/>
            <a:ext cx="1048872" cy="818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d2gg9evh47fn9z.cloudfront.net/thumb_COLOURBOX47813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329" y="3813398"/>
            <a:ext cx="762000" cy="122532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33400" y="1738503"/>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33400" y="1738503"/>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94365" y="1725738"/>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541929" y="1738503"/>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842830" y="1710012"/>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01814" y="1682983"/>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4" name="Picture 3"/>
          <p:cNvPicPr>
            <a:picLocks noChangeAspect="1"/>
          </p:cNvPicPr>
          <p:nvPr/>
        </p:nvPicPr>
        <p:blipFill>
          <a:blip r:embed="rId8"/>
          <a:stretch>
            <a:fillRect/>
          </a:stretch>
        </p:blipFill>
        <p:spPr>
          <a:xfrm>
            <a:off x="685800" y="3562350"/>
            <a:ext cx="1952625" cy="1476375"/>
          </a:xfrm>
          <a:prstGeom prst="rect">
            <a:avLst/>
          </a:prstGeom>
        </p:spPr>
      </p:pic>
      <p:sp>
        <p:nvSpPr>
          <p:cNvPr id="20" name="TextBox 19"/>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22" name="TextBox 21"/>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39280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Smart Streetlight System Scenario</a:t>
            </a:r>
            <a:endParaRPr lang="en-US" sz="2000" dirty="0"/>
          </a:p>
        </p:txBody>
      </p:sp>
      <p:sp>
        <p:nvSpPr>
          <p:cNvPr id="3" name="Content Placeholder 2"/>
          <p:cNvSpPr>
            <a:spLocks noGrp="1"/>
          </p:cNvSpPr>
          <p:nvPr>
            <p:ph idx="1"/>
          </p:nvPr>
        </p:nvSpPr>
        <p:spPr/>
        <p:txBody>
          <a:bodyPr/>
          <a:lstStyle/>
          <a:p>
            <a:pPr marL="114300" indent="0">
              <a:buNone/>
            </a:pPr>
            <a:r>
              <a:rPr lang="en-US" dirty="0"/>
              <a:t>When a Streetlight, House, or Campus Building looses power</a:t>
            </a:r>
          </a:p>
          <a:p>
            <a:endParaRPr lang="en-US" dirty="0" smtClean="0"/>
          </a:p>
          <a:p>
            <a:endParaRPr lang="en-US" dirty="0"/>
          </a:p>
          <a:p>
            <a:endParaRPr lang="en-US" dirty="0" smtClean="0"/>
          </a:p>
          <a:p>
            <a:pPr marL="114300" indent="0">
              <a:buNone/>
            </a:pPr>
            <a:r>
              <a:rPr lang="en-US" dirty="0" smtClean="0"/>
              <a:t>The utility company is immediately notified of the outage and the location</a:t>
            </a:r>
            <a:endParaRPr lang="en-US" dirty="0"/>
          </a:p>
        </p:txBody>
      </p:sp>
      <p:pic>
        <p:nvPicPr>
          <p:cNvPr id="3074" name="Picture 2" descr="http://www.vectorjunky.com/gallery/09/3d-house-icon-vectorjun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1925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lantis3d.com/Objects/_thumb/Fc1Rz9iOwFRU-stree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9750"/>
            <a:ext cx="667871" cy="667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329" y="1738503"/>
            <a:ext cx="1048872" cy="8181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33400" y="1738503"/>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33400" y="1738503"/>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94365" y="1725738"/>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541929" y="1738503"/>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842830" y="1710012"/>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01814" y="1682983"/>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5122" name="Picture 2" descr="https://www.ifactorinc.com/wp-content/uploads/2015/02/SL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5" y="3257550"/>
            <a:ext cx="1814785" cy="1814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9" name="TextBox 18"/>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20" name="TextBox 19"/>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237299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Mesh Network on Campus</a:t>
            </a:r>
            <a:endParaRPr lang="en-US" sz="2000" dirty="0"/>
          </a:p>
        </p:txBody>
      </p:sp>
      <p:pic>
        <p:nvPicPr>
          <p:cNvPr id="4098" name="Picture 2" descr="http://2lemetry.com/wp-content/uploads/2013/08/smart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00150"/>
            <a:ext cx="7086600" cy="36141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60178" y="2791088"/>
            <a:ext cx="166044" cy="238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41734" y="3057326"/>
            <a:ext cx="166044" cy="237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671317"/>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12450"/>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081357" y="3813524"/>
            <a:ext cx="137527" cy="2372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6704" y="4389045"/>
            <a:ext cx="102334" cy="237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76655" y="3203429"/>
            <a:ext cx="120912" cy="237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312" y="204466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6602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288" y="1888488"/>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467" y="1728780"/>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222" y="142208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065" y="1253992"/>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09977" y="2299403"/>
            <a:ext cx="127471" cy="2372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444" y="295234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0584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144" y="1909773"/>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45919" y="2125834"/>
            <a:ext cx="173601" cy="2372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279" y="362328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68739" y="3942336"/>
            <a:ext cx="152400" cy="2372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605" y="3106803"/>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665" y="2595876"/>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284" y="2392010"/>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878" y="208464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72301" y="2218662"/>
            <a:ext cx="141333" cy="2372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81314" y="2555034"/>
            <a:ext cx="1768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508" y="2743085"/>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53706" y="3268545"/>
            <a:ext cx="162267" cy="237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059" y="3427649"/>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983" y="3006335"/>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500" y="1818282"/>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640" y="4039692"/>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602" y="3258205"/>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1784908" y="3266262"/>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5040658" y="3457700"/>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5464221" y="2996239"/>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6533358" y="1826339"/>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4363596" y="4069014"/>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1073867" y="1530797"/>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910" y="154070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s://www.skagitpud.org/media/8790/badger_regis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4394" flipH="1">
            <a:off x="7263195" y="2799145"/>
            <a:ext cx="158659" cy="19913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7156968" y="2775550"/>
            <a:ext cx="113332" cy="19377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026" name="Picture 2" descr="https://upload.wikimedia.org/wikipedia/en/thumb/e/e5/FSU_seal.svg/1024px-FSU_seal.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694" y="3505786"/>
            <a:ext cx="1188785" cy="118878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856" y="224445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910" y="220326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571" y="1821097"/>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64" y="1739179"/>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183" y="1480552"/>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506" y="132638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168" y="1446935"/>
            <a:ext cx="118131" cy="2372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853" y="1207763"/>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723" y="1614690"/>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106" y="1314974"/>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23328" y="1976420"/>
            <a:ext cx="161044" cy="23724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268" y="1683017"/>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632" y="1400701"/>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216" y="1233975"/>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086" y="1750609"/>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890" y="1558585"/>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17672" y="1769867"/>
            <a:ext cx="94051" cy="23724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996" y="3953850"/>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131" y="4571208"/>
            <a:ext cx="138756" cy="23724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www.clker.com/cliparts/i/T/9/0/t/2/radio-waves-orange-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987" y="1196353"/>
            <a:ext cx="138756" cy="237241"/>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3" name="TextBox 72"/>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244287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Benefits</a:t>
            </a:r>
            <a:endParaRPr lang="en-US" sz="2000" dirty="0"/>
          </a:p>
        </p:txBody>
      </p:sp>
      <p:sp>
        <p:nvSpPr>
          <p:cNvPr id="3" name="Content Placeholder 2"/>
          <p:cNvSpPr>
            <a:spLocks noGrp="1"/>
          </p:cNvSpPr>
          <p:nvPr>
            <p:ph idx="1"/>
          </p:nvPr>
        </p:nvSpPr>
        <p:spPr>
          <a:xfrm>
            <a:off x="454241" y="895350"/>
            <a:ext cx="7620000" cy="3600450"/>
          </a:xfrm>
        </p:spPr>
        <p:txBody>
          <a:bodyPr/>
          <a:lstStyle/>
          <a:p>
            <a:endParaRPr lang="en-US" dirty="0" smtClean="0"/>
          </a:p>
          <a:p>
            <a:r>
              <a:rPr lang="en-US" dirty="0" smtClean="0"/>
              <a:t>Time since outage</a:t>
            </a:r>
          </a:p>
          <a:p>
            <a:r>
              <a:rPr lang="en-US" dirty="0" smtClean="0"/>
              <a:t>Location of outage</a:t>
            </a:r>
          </a:p>
          <a:p>
            <a:r>
              <a:rPr lang="en-US" dirty="0" smtClean="0"/>
              <a:t>More information leads to less troubleshooting to find where fault is located</a:t>
            </a:r>
          </a:p>
          <a:p>
            <a:r>
              <a:rPr lang="en-US" dirty="0" smtClean="0"/>
              <a:t>Potential to do research, estimate costs of power saving ideas, etc.</a:t>
            </a:r>
          </a:p>
          <a:p>
            <a:r>
              <a:rPr lang="en-US" dirty="0" smtClean="0"/>
              <a:t>Change existing streetlight bulbs to LEDs</a:t>
            </a:r>
          </a:p>
          <a:p>
            <a:pPr marL="11430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7" name="TextBox 6"/>
          <p:cNvSpPr txBox="1"/>
          <p:nvPr/>
        </p:nvSpPr>
        <p:spPr>
          <a:xfrm>
            <a:off x="8458200" y="181599"/>
            <a:ext cx="627529" cy="215444"/>
          </a:xfrm>
          <a:prstGeom prst="rect">
            <a:avLst/>
          </a:prstGeom>
          <a:noFill/>
        </p:spPr>
        <p:txBody>
          <a:bodyPr wrap="square" rtlCol="0">
            <a:spAutoFit/>
          </a:bodyPr>
          <a:lstStyle/>
          <a:p>
            <a:pPr algn="ctr"/>
            <a:r>
              <a:rPr lang="en-US" sz="800" dirty="0" smtClean="0"/>
              <a:t>Tucker</a:t>
            </a:r>
            <a:endParaRPr lang="en-US" sz="800" dirty="0"/>
          </a:p>
        </p:txBody>
      </p:sp>
    </p:spTree>
    <p:extLst>
      <p:ext uri="{BB962C8B-B14F-4D97-AF65-F5344CB8AC3E}">
        <p14:creationId xmlns:p14="http://schemas.microsoft.com/office/powerpoint/2010/main" val="17052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7620000" cy="857250"/>
          </a:xfrm>
        </p:spPr>
        <p:txBody>
          <a:bodyPr/>
          <a:lstStyle/>
          <a:p>
            <a:r>
              <a:rPr lang="en-US" sz="2000" dirty="0" smtClean="0"/>
              <a:t>System Requirements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29406817"/>
              </p:ext>
            </p:extLst>
          </p:nvPr>
        </p:nvGraphicFramePr>
        <p:xfrm>
          <a:off x="167639" y="1087828"/>
          <a:ext cx="8199121" cy="3878580"/>
        </p:xfrm>
        <a:graphic>
          <a:graphicData uri="http://schemas.openxmlformats.org/drawingml/2006/table">
            <a:tbl>
              <a:tblPr/>
              <a:tblGrid>
                <a:gridCol w="876523">
                  <a:extLst>
                    <a:ext uri="{9D8B030D-6E8A-4147-A177-3AD203B41FA5}">
                      <a16:colId xmlns="" xmlns:a16="http://schemas.microsoft.com/office/drawing/2014/main" val="20000"/>
                    </a:ext>
                  </a:extLst>
                </a:gridCol>
                <a:gridCol w="2933657">
                  <a:extLst>
                    <a:ext uri="{9D8B030D-6E8A-4147-A177-3AD203B41FA5}">
                      <a16:colId xmlns="" xmlns:a16="http://schemas.microsoft.com/office/drawing/2014/main" val="20001"/>
                    </a:ext>
                  </a:extLst>
                </a:gridCol>
                <a:gridCol w="984909">
                  <a:extLst>
                    <a:ext uri="{9D8B030D-6E8A-4147-A177-3AD203B41FA5}">
                      <a16:colId xmlns="" xmlns:a16="http://schemas.microsoft.com/office/drawing/2014/main" val="20002"/>
                    </a:ext>
                  </a:extLst>
                </a:gridCol>
                <a:gridCol w="3404032">
                  <a:extLst>
                    <a:ext uri="{9D8B030D-6E8A-4147-A177-3AD203B41FA5}">
                      <a16:colId xmlns="" xmlns:a16="http://schemas.microsoft.com/office/drawing/2014/main" val="20003"/>
                    </a:ext>
                  </a:extLst>
                </a:gridCol>
              </a:tblGrid>
              <a:tr h="304800">
                <a:tc>
                  <a:txBody>
                    <a:bodyPr/>
                    <a:lstStyle/>
                    <a:p>
                      <a:pPr algn="l" fontAlgn="b"/>
                      <a:r>
                        <a:rPr lang="en-US" sz="1200" b="0" i="0" u="none" strike="noStrike" dirty="0">
                          <a:solidFill>
                            <a:srgbClr val="000000"/>
                          </a:solidFill>
                          <a:effectLst/>
                          <a:latin typeface="Calibri" panose="020F0502020204030204" pitchFamily="34" charset="0"/>
                        </a:rPr>
                        <a:t>Requirement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effectLst/>
                          <a:latin typeface="Calibri" panose="020F0502020204030204" pitchFamily="34" charset="0"/>
                        </a:rPr>
                        <a:t>Requirement Statement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a:solidFill>
                            <a:srgbClr val="000000"/>
                          </a:solidFill>
                          <a:effectLst/>
                          <a:latin typeface="Calibri" panose="020F0502020204030204" pitchFamily="34" charset="0"/>
                        </a:rPr>
                        <a:t>Need Mapping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panose="020F0502020204030204" pitchFamily="34" charset="0"/>
                        </a:rPr>
                        <a:t>Explanation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609600">
                <a:tc>
                  <a:txBody>
                    <a:bodyPr/>
                    <a:lstStyle/>
                    <a:p>
                      <a:pPr algn="l" fontAlgn="b"/>
                      <a:r>
                        <a:rPr lang="en-US" sz="1200" b="0" i="0" u="none" strike="noStrike">
                          <a:solidFill>
                            <a:srgbClr val="000000"/>
                          </a:solidFill>
                          <a:effectLst/>
                          <a:latin typeface="Calibri" panose="020F0502020204030204" pitchFamily="34" charset="0"/>
                        </a:rPr>
                        <a:t>R_S1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alert a user within 10 seconds of a </a:t>
                      </a:r>
                      <a:r>
                        <a:rPr lang="en-US" sz="1200" b="0" i="0" u="none" strike="noStrike" dirty="0" smtClean="0">
                          <a:solidFill>
                            <a:srgbClr val="000000"/>
                          </a:solidFill>
                          <a:effectLst/>
                          <a:latin typeface="Calibri" panose="020F0502020204030204" pitchFamily="34" charset="0"/>
                        </a:rPr>
                        <a:t>monitored device losing </a:t>
                      </a: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N_S1</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document one of the basic functions of our project.  When a street light or smart meter loses power, the system user, by looking at the system’s monitor, will be alerted of the power loss.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19200">
                <a:tc>
                  <a:txBody>
                    <a:bodyPr/>
                    <a:lstStyle/>
                    <a:p>
                      <a:pPr algn="l" fontAlgn="b"/>
                      <a:r>
                        <a:rPr lang="en-US" sz="1200" b="0" i="0" u="none" strike="noStrike">
                          <a:solidFill>
                            <a:srgbClr val="000000"/>
                          </a:solidFill>
                          <a:effectLst/>
                          <a:latin typeface="Calibri" panose="020F0502020204030204" pitchFamily="34" charset="0"/>
                        </a:rPr>
                        <a:t>R_S2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constantly show the status of all monitored devices, updating every 10 seconds.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Status consists of: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-Powered on or off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-last updated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-voltage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-current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a:solidFill>
                            <a:srgbClr val="000000"/>
                          </a:solidFill>
                          <a:effectLst/>
                          <a:latin typeface="Calibri" panose="020F0502020204030204" pitchFamily="34" charset="0"/>
                        </a:rPr>
                        <a:t>N_S3</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N_S4</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N_S8</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N_Want1</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N_Want3</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N_want4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ensure that the system will constantly be updating data on a set time interval and not just when a monitored device loses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algn="l" fontAlgn="b"/>
                      <a:r>
                        <a:rPr lang="en-US" sz="1200" b="0" i="0" u="none" strike="noStrike">
                          <a:solidFill>
                            <a:srgbClr val="000000"/>
                          </a:solidFill>
                          <a:effectLst/>
                          <a:latin typeface="Calibri" panose="020F0502020204030204" pitchFamily="34" charset="0"/>
                        </a:rPr>
                        <a:t>R_S3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SSLS shall receive status signals from monitored devices wirelessly.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N_S5</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N_S6</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purpose of this requirement is to simulate that street lights are far enough apart that a wired connection isn’t practical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algn="l" fontAlgn="b"/>
                      <a:r>
                        <a:rPr lang="en-US" sz="1200" b="0" i="0" u="none" strike="noStrike" dirty="0">
                          <a:solidFill>
                            <a:srgbClr val="000000"/>
                          </a:solidFill>
                          <a:effectLst/>
                          <a:latin typeface="Calibri" panose="020F0502020204030204" pitchFamily="34" charset="0"/>
                        </a:rPr>
                        <a:t>R_S4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The SSLS shall be able to differentiate between different monitored</a:t>
                      </a:r>
                      <a:r>
                        <a:rPr lang="en-US" sz="1200" b="0" i="0" u="none" strike="noStrike" baseline="0" dirty="0" smtClean="0">
                          <a:solidFill>
                            <a:srgbClr val="000000"/>
                          </a:solidFill>
                          <a:effectLst/>
                          <a:latin typeface="Calibri" panose="020F0502020204030204" pitchFamily="34" charset="0"/>
                        </a:rPr>
                        <a:t> devices</a:t>
                      </a:r>
                      <a:r>
                        <a:rPr lang="en-US" sz="1200" b="0" i="0" u="none" strike="noStrike" dirty="0" smtClean="0">
                          <a:solidFill>
                            <a:srgbClr val="000000"/>
                          </a:solidFill>
                          <a:effectLst/>
                          <a:latin typeface="Calibri" panose="020F0502020204030204" pitchFamily="34" charset="0"/>
                        </a:rPr>
                        <a:t> by the signal that they send.</a:t>
                      </a:r>
                      <a:endParaRPr lang="en-US" sz="12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ensure that each light sends a slightly different signal as to allow the user to know which light has lost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TextBox 8"/>
          <p:cNvSpPr txBox="1"/>
          <p:nvPr/>
        </p:nvSpPr>
        <p:spPr>
          <a:xfrm>
            <a:off x="8458200" y="57150"/>
            <a:ext cx="627529" cy="215444"/>
          </a:xfrm>
          <a:prstGeom prst="rect">
            <a:avLst/>
          </a:prstGeom>
          <a:noFill/>
        </p:spPr>
        <p:txBody>
          <a:bodyPr wrap="square" rtlCol="0">
            <a:spAutoFit/>
          </a:bodyPr>
          <a:lstStyle/>
          <a:p>
            <a:pPr algn="ctr"/>
            <a:r>
              <a:rPr lang="en-US" sz="800" dirty="0" smtClean="0"/>
              <a:t>Group 9</a:t>
            </a:r>
            <a:endParaRPr lang="en-US" sz="800" dirty="0"/>
          </a:p>
        </p:txBody>
      </p:sp>
      <p:sp>
        <p:nvSpPr>
          <p:cNvPr id="10" name="TextBox 9"/>
          <p:cNvSpPr txBox="1"/>
          <p:nvPr/>
        </p:nvSpPr>
        <p:spPr>
          <a:xfrm>
            <a:off x="8458200" y="181599"/>
            <a:ext cx="627529" cy="215444"/>
          </a:xfrm>
          <a:prstGeom prst="rect">
            <a:avLst/>
          </a:prstGeom>
          <a:noFill/>
        </p:spPr>
        <p:txBody>
          <a:bodyPr wrap="square" rtlCol="0">
            <a:spAutoFit/>
          </a:bodyPr>
          <a:lstStyle/>
          <a:p>
            <a:pPr algn="ctr"/>
            <a:r>
              <a:rPr lang="en-US" sz="800" dirty="0" smtClean="0"/>
              <a:t>Thor</a:t>
            </a:r>
            <a:endParaRPr lang="en-US" sz="800" dirty="0"/>
          </a:p>
        </p:txBody>
      </p:sp>
    </p:spTree>
    <p:extLst>
      <p:ext uri="{BB962C8B-B14F-4D97-AF65-F5344CB8AC3E}">
        <p14:creationId xmlns:p14="http://schemas.microsoft.com/office/powerpoint/2010/main" val="3766267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8488</TotalTime>
  <Words>1501</Words>
  <Application>Microsoft Office PowerPoint</Application>
  <PresentationFormat>On-screen Show (16:9)</PresentationFormat>
  <Paragraphs>301</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Adjacency</vt:lpstr>
      <vt:lpstr>Smart Streetlight  Proof of Concept </vt:lpstr>
      <vt:lpstr>Overview</vt:lpstr>
      <vt:lpstr>Entrepreneurial Project</vt:lpstr>
      <vt:lpstr>Introduction</vt:lpstr>
      <vt:lpstr>Todays Scenario</vt:lpstr>
      <vt:lpstr>Smart Streetlight System Scenario</vt:lpstr>
      <vt:lpstr>Mesh Network on Campus</vt:lpstr>
      <vt:lpstr>Benefits</vt:lpstr>
      <vt:lpstr>System Requirements</vt:lpstr>
      <vt:lpstr>System Requirements Example Test</vt:lpstr>
      <vt:lpstr>Components</vt:lpstr>
      <vt:lpstr>Raspberry Pi 2 </vt:lpstr>
      <vt:lpstr>SSLS User Interface</vt:lpstr>
      <vt:lpstr>XBee Series 1 </vt:lpstr>
      <vt:lpstr>Configuration</vt:lpstr>
      <vt:lpstr>Demonstration </vt:lpstr>
      <vt:lpstr>Model Requirements</vt:lpstr>
      <vt:lpstr>Model Design</vt:lpstr>
      <vt:lpstr>LEDs for Model</vt:lpstr>
      <vt:lpstr>Benefits of LED’s</vt:lpstr>
      <vt:lpstr>Angle of the lighting</vt:lpstr>
      <vt:lpstr>Lower Cost &amp; Environmentally Friendly</vt:lpstr>
      <vt:lpstr>Street Light</vt:lpstr>
      <vt:lpstr>Power Schematic for XBee &amp; LEDs</vt:lpstr>
      <vt:lpstr>While DC Power is Connected</vt:lpstr>
      <vt:lpstr>LED Input Current and Voltage </vt:lpstr>
      <vt:lpstr>Battery and XBee Input Voltage</vt:lpstr>
      <vt:lpstr>While DC Power is Disconnected</vt:lpstr>
      <vt:lpstr>LED is off when the DC Power goes down </vt:lpstr>
      <vt:lpstr>What Will Be Powered?</vt:lpstr>
      <vt:lpstr>Power Supply</vt:lpstr>
      <vt:lpstr>Toggle Switches</vt:lpstr>
      <vt:lpstr>Lithium Ion Battery</vt:lpstr>
      <vt:lpstr>Digi XBee Smart Plug</vt:lpstr>
      <vt:lpstr>Power Layout</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7</dc:title>
  <dc:creator>Dahlberg, Jacqueline:(BSC)</dc:creator>
  <cp:lastModifiedBy>Brandon Berry</cp:lastModifiedBy>
  <cp:revision>158</cp:revision>
  <dcterms:modified xsi:type="dcterms:W3CDTF">2015-10-22T19:09:01Z</dcterms:modified>
</cp:coreProperties>
</file>